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2" r:id="rId20"/>
    <p:sldId id="274" r:id="rId21"/>
    <p:sldId id="276" r:id="rId22"/>
    <p:sldId id="277" r:id="rId23"/>
    <p:sldId id="275" r:id="rId24"/>
    <p:sldId id="289" r:id="rId25"/>
    <p:sldId id="278" r:id="rId26"/>
    <p:sldId id="280" r:id="rId27"/>
    <p:sldId id="279" r:id="rId28"/>
    <p:sldId id="281" r:id="rId29"/>
    <p:sldId id="290" r:id="rId30"/>
    <p:sldId id="287" r:id="rId31"/>
    <p:sldId id="282" r:id="rId32"/>
    <p:sldId id="283" r:id="rId33"/>
    <p:sldId id="284" r:id="rId34"/>
    <p:sldId id="285" r:id="rId35"/>
    <p:sldId id="286"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d0c568cd4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d0c568cd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d0c568cd4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d0c568cd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539fb263b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539fb263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539fb263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539fb26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539fb263b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539fb263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539fb263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539fb263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539fb263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539fb263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539fb263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539fb263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539fb263b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539fb263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93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d0c568cd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d0c568cd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53de1fb52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53de1fb5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33dbd9c1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633dbd9c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633dbd9c1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633dbd9c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539fb263b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539fb263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d0c568cd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d0c568cd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925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53de1f52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53de1f5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d0c568cd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d0c568cd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633dbd9c1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633dbd9c1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633dbd9c1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633dbd9c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621a19ee1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621a19ee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53de1f52d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53de1f52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53de1f52d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53de1f5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d0c568cd4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d0c568cd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d0c568cd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d0c568c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9" name="Google Shape;19;p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 name="Google Shape;22;p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4" name="Google Shape;94;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 name="Google Shape;26;p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29"/>
        <p:cNvGrpSpPr/>
        <p:nvPr/>
      </p:nvGrpSpPr>
      <p:grpSpPr>
        <a:xfrm>
          <a:off x="0" y="0"/>
          <a:ext cx="0" cy="0"/>
          <a:chOff x="0" y="0"/>
          <a:chExt cx="0" cy="0"/>
        </a:xfrm>
      </p:grpSpPr>
      <p:sp>
        <p:nvSpPr>
          <p:cNvPr id="30" name="Google Shape;30;p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4" name="Google Shape;34;p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 name="Google Shape;37;p4"/>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5"/>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 name="Google Shape;42;p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8" name="Google Shape;48;p6"/>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6"/>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0" name="Google Shape;50;p6"/>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1" name="Google Shape;51;p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9"/>
        <p:cNvGrpSpPr/>
        <p:nvPr/>
      </p:nvGrpSpPr>
      <p:grpSpPr>
        <a:xfrm>
          <a:off x="0" y="0"/>
          <a:ext cx="0" cy="0"/>
          <a:chOff x="0" y="0"/>
          <a:chExt cx="0" cy="0"/>
        </a:xfrm>
      </p:grpSpPr>
      <p:sp>
        <p:nvSpPr>
          <p:cNvPr id="60" name="Google Shape;60;p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5"/>
        <p:cNvGrpSpPr/>
        <p:nvPr/>
      </p:nvGrpSpPr>
      <p:grpSpPr>
        <a:xfrm>
          <a:off x="0" y="0"/>
          <a:ext cx="0" cy="0"/>
          <a:chOff x="0" y="0"/>
          <a:chExt cx="0" cy="0"/>
        </a:xfrm>
      </p:grpSpPr>
      <p:sp>
        <p:nvSpPr>
          <p:cNvPr id="66" name="Google Shape;66;p9"/>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0" name="Google Shape;70;p9"/>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1" name="Google Shape;71;p9"/>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2"/>
                </a:solidFill>
                <a:latin typeface="Calibri"/>
                <a:ea typeface="Calibri"/>
                <a:cs typeface="Calibri"/>
                <a:sym typeface="Calibri"/>
              </a:defRPr>
            </a:lvl1pPr>
            <a:lvl2pPr marL="0" lvl="1" indent="0" algn="r">
              <a:spcBef>
                <a:spcPts val="0"/>
              </a:spcBef>
              <a:buNone/>
              <a:defRPr sz="1050" b="0" i="0" u="none" strike="noStrike" cap="none">
                <a:solidFill>
                  <a:schemeClr val="dk2"/>
                </a:solidFill>
                <a:latin typeface="Calibri"/>
                <a:ea typeface="Calibri"/>
                <a:cs typeface="Calibri"/>
                <a:sym typeface="Calibri"/>
              </a:defRPr>
            </a:lvl2pPr>
            <a:lvl3pPr marL="0" lvl="2" indent="0" algn="r">
              <a:spcBef>
                <a:spcPts val="0"/>
              </a:spcBef>
              <a:buNone/>
              <a:defRPr sz="1050" b="0" i="0" u="none" strike="noStrike" cap="none">
                <a:solidFill>
                  <a:schemeClr val="dk2"/>
                </a:solidFill>
                <a:latin typeface="Calibri"/>
                <a:ea typeface="Calibri"/>
                <a:cs typeface="Calibri"/>
                <a:sym typeface="Calibri"/>
              </a:defRPr>
            </a:lvl3pPr>
            <a:lvl4pPr marL="0" lvl="3" indent="0" algn="r">
              <a:spcBef>
                <a:spcPts val="0"/>
              </a:spcBef>
              <a:buNone/>
              <a:defRPr sz="1050" b="0" i="0" u="none" strike="noStrike" cap="none">
                <a:solidFill>
                  <a:schemeClr val="dk2"/>
                </a:solidFill>
                <a:latin typeface="Calibri"/>
                <a:ea typeface="Calibri"/>
                <a:cs typeface="Calibri"/>
                <a:sym typeface="Calibri"/>
              </a:defRPr>
            </a:lvl4pPr>
            <a:lvl5pPr marL="0" lvl="4" indent="0" algn="r">
              <a:spcBef>
                <a:spcPts val="0"/>
              </a:spcBef>
              <a:buNone/>
              <a:defRPr sz="1050" b="0" i="0" u="none" strike="noStrike" cap="none">
                <a:solidFill>
                  <a:schemeClr val="dk2"/>
                </a:solidFill>
                <a:latin typeface="Calibri"/>
                <a:ea typeface="Calibri"/>
                <a:cs typeface="Calibri"/>
                <a:sym typeface="Calibri"/>
              </a:defRPr>
            </a:lvl5pPr>
            <a:lvl6pPr marL="0" lvl="5" indent="0" algn="r">
              <a:spcBef>
                <a:spcPts val="0"/>
              </a:spcBef>
              <a:buNone/>
              <a:defRPr sz="1050" b="0" i="0" u="none" strike="noStrike" cap="none">
                <a:solidFill>
                  <a:schemeClr val="dk2"/>
                </a:solidFill>
                <a:latin typeface="Calibri"/>
                <a:ea typeface="Calibri"/>
                <a:cs typeface="Calibri"/>
                <a:sym typeface="Calibri"/>
              </a:defRPr>
            </a:lvl6pPr>
            <a:lvl7pPr marL="0" lvl="6" indent="0" algn="r">
              <a:spcBef>
                <a:spcPts val="0"/>
              </a:spcBef>
              <a:buNone/>
              <a:defRPr sz="1050" b="0" i="0" u="none" strike="noStrike" cap="none">
                <a:solidFill>
                  <a:schemeClr val="dk2"/>
                </a:solidFill>
                <a:latin typeface="Calibri"/>
                <a:ea typeface="Calibri"/>
                <a:cs typeface="Calibri"/>
                <a:sym typeface="Calibri"/>
              </a:defRPr>
            </a:lvl7pPr>
            <a:lvl8pPr marL="0" lvl="7" indent="0" algn="r">
              <a:spcBef>
                <a:spcPts val="0"/>
              </a:spcBef>
              <a:buNone/>
              <a:defRPr sz="1050" b="0" i="0" u="none" strike="noStrike" cap="none">
                <a:solidFill>
                  <a:schemeClr val="dk2"/>
                </a:solidFill>
                <a:latin typeface="Calibri"/>
                <a:ea typeface="Calibri"/>
                <a:cs typeface="Calibri"/>
                <a:sym typeface="Calibri"/>
              </a:defRPr>
            </a:lvl8pPr>
            <a:lvl9pPr marL="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4"/>
        <p:cNvGrpSpPr/>
        <p:nvPr/>
      </p:nvGrpSpPr>
      <p:grpSpPr>
        <a:xfrm>
          <a:off x="0" y="0"/>
          <a:ext cx="0" cy="0"/>
          <a:chOff x="0" y="0"/>
          <a:chExt cx="0" cy="0"/>
        </a:xfrm>
      </p:grpSpPr>
      <p:sp>
        <p:nvSpPr>
          <p:cNvPr id="75" name="Google Shape;75;p10"/>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79" name="Google Shape;79;p10"/>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0" name="Google Shape;80;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 name="Google Shape;10;p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 name="Google Shape;13;p1"/>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8" Type="http://schemas.openxmlformats.org/officeDocument/2006/relationships/hyperlink" Target="http://www.tara4bpd.org" TargetMode="External"/><Relationship Id="rId3" Type="http://schemas.openxmlformats.org/officeDocument/2006/relationships/hyperlink" Target="mailto:neabpd@aol.com" TargetMode="External"/><Relationship Id="rId7" Type="http://schemas.openxmlformats.org/officeDocument/2006/relationships/hyperlink" Target="http://www.tara4bpd.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bpdresourcecenter@nyp.org" TargetMode="External"/><Relationship Id="rId5" Type="http://schemas.openxmlformats.org/officeDocument/2006/relationships/hyperlink" Target="http://www.nyp.org/bpdresourcecenter" TargetMode="External"/><Relationship Id="rId4" Type="http://schemas.openxmlformats.org/officeDocument/2006/relationships/hyperlink" Target="http://www.borderlinepersonalitydisorder.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ctrTitle"/>
          </p:nvPr>
        </p:nvSpPr>
        <p:spPr>
          <a:xfrm>
            <a:off x="510175" y="323375"/>
            <a:ext cx="10645500" cy="40017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3600"/>
              <a:buFont typeface="Calibri"/>
              <a:buNone/>
            </a:pPr>
            <a:endParaRPr sz="3000"/>
          </a:p>
          <a:p>
            <a:pPr marL="0" lvl="0" indent="0" algn="l" rtl="0">
              <a:lnSpc>
                <a:spcPct val="85000"/>
              </a:lnSpc>
              <a:spcBef>
                <a:spcPts val="0"/>
              </a:spcBef>
              <a:spcAft>
                <a:spcPts val="0"/>
              </a:spcAft>
              <a:buClr>
                <a:srgbClr val="262626"/>
              </a:buClr>
              <a:buSzPts val="3600"/>
              <a:buFont typeface="Calibri"/>
              <a:buNone/>
            </a:pPr>
            <a:endParaRPr sz="3000"/>
          </a:p>
          <a:p>
            <a:pPr marL="0" lvl="0" indent="0" algn="l" rtl="0">
              <a:lnSpc>
                <a:spcPct val="85000"/>
              </a:lnSpc>
              <a:spcBef>
                <a:spcPts val="0"/>
              </a:spcBef>
              <a:spcAft>
                <a:spcPts val="0"/>
              </a:spcAft>
              <a:buClr>
                <a:srgbClr val="262626"/>
              </a:buClr>
              <a:buSzPts val="3600"/>
              <a:buFont typeface="Calibri"/>
              <a:buNone/>
            </a:pPr>
            <a:r>
              <a:rPr lang="en-US" sz="3000"/>
              <a:t>The Unique Characteristics of Borderline Personality Disorder (BPD) and Suicide Loss from the Perspective of Family Survivors</a:t>
            </a:r>
            <a:br>
              <a:rPr lang="en-US" sz="3600"/>
            </a:br>
            <a:br>
              <a:rPr lang="en-US" sz="3600"/>
            </a:br>
            <a:r>
              <a:rPr lang="en-US" sz="3000"/>
              <a:t>American Association of Suicidology Conference 2019 </a:t>
            </a:r>
            <a:endParaRPr sz="3000"/>
          </a:p>
          <a:p>
            <a:pPr marL="0" lvl="0" indent="0" algn="l" rtl="0">
              <a:lnSpc>
                <a:spcPct val="85000"/>
              </a:lnSpc>
              <a:spcBef>
                <a:spcPts val="0"/>
              </a:spcBef>
              <a:spcAft>
                <a:spcPts val="0"/>
              </a:spcAft>
              <a:buClr>
                <a:srgbClr val="262626"/>
              </a:buClr>
              <a:buSzPts val="3600"/>
              <a:buFont typeface="Calibri"/>
              <a:buNone/>
            </a:pPr>
            <a:r>
              <a:rPr lang="en-US" sz="3000"/>
              <a:t>Thursday, April 25, 2019</a:t>
            </a:r>
            <a:br>
              <a:rPr lang="en-US" sz="3000"/>
            </a:br>
            <a:endParaRPr sz="3000"/>
          </a:p>
        </p:txBody>
      </p:sp>
      <p:sp>
        <p:nvSpPr>
          <p:cNvPr id="102" name="Google Shape;102;p13"/>
          <p:cNvSpPr txBox="1">
            <a:spLocks noGrp="1"/>
          </p:cNvSpPr>
          <p:nvPr>
            <p:ph type="subTitle" idx="1"/>
          </p:nvPr>
        </p:nvSpPr>
        <p:spPr>
          <a:xfrm>
            <a:off x="512950" y="4455625"/>
            <a:ext cx="10645500" cy="11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a:t>Panelists: Deborah Chillemi, Lynn Courey, Paula Tusiani-Eng, LMSW, &amp; Barbara Walker;  Moderator:  Marianne Goodman, MD</a:t>
            </a:r>
            <a:endParaRPr/>
          </a:p>
        </p:txBody>
      </p:sp>
      <p:pic>
        <p:nvPicPr>
          <p:cNvPr id="103" name="Google Shape;103;p13"/>
          <p:cNvPicPr preferRelativeResize="0"/>
          <p:nvPr/>
        </p:nvPicPr>
        <p:blipFill>
          <a:blip r:embed="rId3">
            <a:alphaModFix/>
          </a:blip>
          <a:stretch>
            <a:fillRect/>
          </a:stretch>
        </p:blipFill>
        <p:spPr>
          <a:xfrm>
            <a:off x="4393575" y="323375"/>
            <a:ext cx="2566591" cy="1143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title"/>
          </p:nvPr>
        </p:nvSpPr>
        <p:spPr>
          <a:xfrm>
            <a:off x="1097275" y="286601"/>
            <a:ext cx="10058400" cy="861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a:t>Sisters Connecting… American Foundation for Suicide Prevention Walks 2016</a:t>
            </a:r>
            <a:endParaRPr sz="3000"/>
          </a:p>
        </p:txBody>
      </p:sp>
      <p:sp>
        <p:nvSpPr>
          <p:cNvPr id="177" name="Google Shape;177;p22"/>
          <p:cNvSpPr txBox="1">
            <a:spLocks noGrp="1"/>
          </p:cNvSpPr>
          <p:nvPr>
            <p:ph type="body" idx="1"/>
          </p:nvPr>
        </p:nvSpPr>
        <p:spPr>
          <a:xfrm>
            <a:off x="1097276" y="2163325"/>
            <a:ext cx="1657200" cy="37056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dirty="0"/>
              <a:t>Michelle Rose </a:t>
            </a:r>
            <a:r>
              <a:rPr lang="en-US" dirty="0" err="1"/>
              <a:t>Monachino</a:t>
            </a:r>
            <a:r>
              <a:rPr lang="en-US" dirty="0"/>
              <a:t> Foundation</a:t>
            </a:r>
            <a:endParaRPr dirty="0"/>
          </a:p>
          <a:p>
            <a:pPr marL="0" lvl="0" indent="0" algn="l" rtl="0">
              <a:spcBef>
                <a:spcPts val="1200"/>
              </a:spcBef>
              <a:spcAft>
                <a:spcPts val="0"/>
              </a:spcAft>
              <a:buNone/>
            </a:pPr>
            <a:endParaRPr dirty="0"/>
          </a:p>
          <a:p>
            <a:pPr marL="0" lvl="0" indent="0" algn="l" rtl="0">
              <a:spcBef>
                <a:spcPts val="1200"/>
              </a:spcBef>
              <a:spcAft>
                <a:spcPts val="200"/>
              </a:spcAft>
              <a:buNone/>
            </a:pPr>
            <a:r>
              <a:rPr lang="en-US" dirty="0"/>
              <a:t>Meeting Yvette </a:t>
            </a:r>
            <a:r>
              <a:rPr lang="en-US" dirty="0" err="1"/>
              <a:t>Monachino</a:t>
            </a:r>
            <a:r>
              <a:rPr lang="en-US" dirty="0"/>
              <a:t> and Deborah </a:t>
            </a:r>
            <a:r>
              <a:rPr lang="en-US" dirty="0" err="1"/>
              <a:t>Chillemi</a:t>
            </a:r>
            <a:endParaRPr dirty="0"/>
          </a:p>
        </p:txBody>
      </p:sp>
      <p:pic>
        <p:nvPicPr>
          <p:cNvPr id="178" name="Google Shape;178;p22"/>
          <p:cNvPicPr preferRelativeResize="0"/>
          <p:nvPr/>
        </p:nvPicPr>
        <p:blipFill rotWithShape="1">
          <a:blip r:embed="rId3">
            <a:alphaModFix/>
          </a:blip>
          <a:srcRect l="5869" t="2486" r="2268" b="12050"/>
          <a:stretch/>
        </p:blipFill>
        <p:spPr>
          <a:xfrm>
            <a:off x="2901650" y="1940300"/>
            <a:ext cx="3165399" cy="3757974"/>
          </a:xfrm>
          <a:prstGeom prst="rect">
            <a:avLst/>
          </a:prstGeom>
          <a:noFill/>
          <a:ln>
            <a:noFill/>
          </a:ln>
        </p:spPr>
      </p:pic>
      <p:pic>
        <p:nvPicPr>
          <p:cNvPr id="179" name="Google Shape;179;p22"/>
          <p:cNvPicPr preferRelativeResize="0"/>
          <p:nvPr/>
        </p:nvPicPr>
        <p:blipFill rotWithShape="1">
          <a:blip r:embed="rId4">
            <a:alphaModFix/>
          </a:blip>
          <a:srcRect t="33492" r="4242"/>
          <a:stretch/>
        </p:blipFill>
        <p:spPr>
          <a:xfrm>
            <a:off x="8349325" y="1873425"/>
            <a:ext cx="2523100" cy="3594401"/>
          </a:xfrm>
          <a:prstGeom prst="rect">
            <a:avLst/>
          </a:prstGeom>
          <a:noFill/>
          <a:ln>
            <a:noFill/>
          </a:ln>
        </p:spPr>
      </p:pic>
      <p:sp>
        <p:nvSpPr>
          <p:cNvPr id="180" name="Google Shape;180;p22"/>
          <p:cNvSpPr txBox="1"/>
          <p:nvPr/>
        </p:nvSpPr>
        <p:spPr>
          <a:xfrm>
            <a:off x="6426800" y="2497875"/>
            <a:ext cx="1825200" cy="12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Paula Tusiani-Eng</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r>
              <a:rPr lang="en-US" sz="2400">
                <a:latin typeface="Calibri"/>
                <a:ea typeface="Calibri"/>
                <a:cs typeface="Calibri"/>
                <a:sym typeface="Calibri"/>
              </a:rPr>
              <a:t>Emotions Matter, Inc</a:t>
            </a:r>
            <a:r>
              <a:rPr lang="en-US">
                <a:latin typeface="Calibri"/>
                <a:ea typeface="Calibri"/>
                <a:cs typeface="Calibri"/>
                <a:sym typeface="Calibri"/>
              </a:rPr>
              <a:t>.</a:t>
            </a:r>
            <a:endParaRPr>
              <a:latin typeface="Calibri"/>
              <a:ea typeface="Calibri"/>
              <a:cs typeface="Calibri"/>
              <a:sym typeface="Calibri"/>
            </a:endParaRPr>
          </a:p>
        </p:txBody>
      </p:sp>
      <p:sp>
        <p:nvSpPr>
          <p:cNvPr id="181" name="Google Shape;181;p22"/>
          <p:cNvSpPr txBox="1"/>
          <p:nvPr/>
        </p:nvSpPr>
        <p:spPr>
          <a:xfrm>
            <a:off x="13348000" y="3441050"/>
            <a:ext cx="6423000" cy="7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txBox="1">
            <a:spLocks noGrp="1"/>
          </p:cNvSpPr>
          <p:nvPr>
            <p:ph type="title"/>
          </p:nvPr>
        </p:nvSpPr>
        <p:spPr>
          <a:xfrm>
            <a:off x="1097275" y="286601"/>
            <a:ext cx="10058400" cy="984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Gaps Identified in BPD Loss Research &amp; Grief Support</a:t>
            </a:r>
            <a:endParaRPr sz="3600"/>
          </a:p>
        </p:txBody>
      </p:sp>
      <p:sp>
        <p:nvSpPr>
          <p:cNvPr id="187" name="Google Shape;187;p23"/>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457200" lvl="0" indent="-342900" algn="l" rtl="0">
              <a:spcBef>
                <a:spcPts val="1200"/>
              </a:spcBef>
              <a:spcAft>
                <a:spcPts val="0"/>
              </a:spcAft>
              <a:buSzPts val="1800"/>
              <a:buChar char="❏"/>
            </a:pPr>
            <a:r>
              <a:rPr lang="en-US"/>
              <a:t>2015-2016 BPD Loss Survivors Meet &amp; Connect</a:t>
            </a:r>
            <a:endParaRPr/>
          </a:p>
          <a:p>
            <a:pPr marL="457200" lvl="0" indent="-342900" algn="l" rtl="0">
              <a:spcBef>
                <a:spcPts val="0"/>
              </a:spcBef>
              <a:spcAft>
                <a:spcPts val="0"/>
              </a:spcAft>
              <a:buSzPts val="1800"/>
              <a:buChar char="❏"/>
            </a:pPr>
            <a:r>
              <a:rPr lang="en-US"/>
              <a:t>2017 - Established Emotions Matter Borderline Personality Disorder Loss Registry </a:t>
            </a:r>
            <a:endParaRPr/>
          </a:p>
          <a:p>
            <a:pPr marL="457200" lvl="0" indent="-342900" algn="l" rtl="0">
              <a:spcBef>
                <a:spcPts val="0"/>
              </a:spcBef>
              <a:spcAft>
                <a:spcPts val="0"/>
              </a:spcAft>
              <a:buSzPts val="1800"/>
              <a:buChar char="❏"/>
            </a:pPr>
            <a:r>
              <a:rPr lang="en-US"/>
              <a:t>2017 Launched Monthly Telephone BPD Loss Support Group </a:t>
            </a:r>
            <a:endParaRPr/>
          </a:p>
          <a:p>
            <a:pPr marL="457200" lvl="0" indent="-342900" algn="l" rtl="0">
              <a:spcBef>
                <a:spcPts val="0"/>
              </a:spcBef>
              <a:spcAft>
                <a:spcPts val="0"/>
              </a:spcAft>
              <a:buSzPts val="1800"/>
              <a:buChar char="❏"/>
            </a:pPr>
            <a:r>
              <a:rPr lang="en-US"/>
              <a:t>Group has met over two years involving up to 20 family members who have lost loved ones to BPD by suicide, drug overdose or inadequate care.</a:t>
            </a:r>
            <a:endParaRPr/>
          </a:p>
          <a:p>
            <a:pPr marL="457200" lvl="0" indent="-342900" algn="l" rtl="0">
              <a:spcBef>
                <a:spcPts val="0"/>
              </a:spcBef>
              <a:spcAft>
                <a:spcPts val="0"/>
              </a:spcAft>
              <a:buSzPts val="1800"/>
              <a:buChar char="❏"/>
            </a:pPr>
            <a:r>
              <a:rPr lang="en-US"/>
              <a:t>2017 - Created a BPD &amp; Suicide Fact Sheet</a:t>
            </a:r>
            <a:endParaRPr/>
          </a:p>
          <a:p>
            <a:pPr marL="457200" lvl="0" indent="-342900" algn="l" rtl="0">
              <a:spcBef>
                <a:spcPts val="0"/>
              </a:spcBef>
              <a:spcAft>
                <a:spcPts val="0"/>
              </a:spcAft>
              <a:buSzPts val="1800"/>
              <a:buChar char="❏"/>
            </a:pPr>
            <a:r>
              <a:rPr lang="en-US"/>
              <a:t>2019 - BPD and Suicidality Fact Sheet Revised; AAS Panel</a:t>
            </a:r>
            <a:endParaRPr/>
          </a:p>
          <a:p>
            <a:pPr marL="457200" lvl="0" indent="0" algn="l" rtl="0">
              <a:spcBef>
                <a:spcPts val="1200"/>
              </a:spcBef>
              <a:spcAft>
                <a:spcPts val="0"/>
              </a:spcAft>
              <a:buNone/>
            </a:pPr>
            <a:endParaRPr/>
          </a:p>
          <a:p>
            <a:pPr marL="457200" lvl="0" indent="0" algn="l" rtl="0">
              <a:spcBef>
                <a:spcPts val="1200"/>
              </a:spcBef>
              <a:spcAft>
                <a:spcPts val="0"/>
              </a:spcAft>
              <a:buNone/>
            </a:pPr>
            <a:endParaRPr/>
          </a:p>
          <a:p>
            <a:pPr marL="457200" lvl="0" indent="0" algn="l" rtl="0">
              <a:spcBef>
                <a:spcPts val="1200"/>
              </a:spcBef>
              <a:spcAft>
                <a:spcPts val="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309450" y="228350"/>
            <a:ext cx="76116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a:t>Lena Walker - Waterloo, Iowa </a:t>
            </a:r>
            <a:endParaRPr sz="3000"/>
          </a:p>
          <a:p>
            <a:pPr marL="0" lvl="0" indent="0" algn="l" rtl="0">
              <a:spcBef>
                <a:spcPts val="0"/>
              </a:spcBef>
              <a:spcAft>
                <a:spcPts val="0"/>
              </a:spcAft>
              <a:buNone/>
            </a:pPr>
            <a:r>
              <a:rPr lang="en-US" sz="3000"/>
              <a:t>(May 18, 1996-Nov. 12, 2015 (19 yo)</a:t>
            </a:r>
            <a:endParaRPr sz="3000"/>
          </a:p>
        </p:txBody>
      </p:sp>
      <p:sp>
        <p:nvSpPr>
          <p:cNvPr id="193" name="Google Shape;193;p24"/>
          <p:cNvSpPr txBox="1">
            <a:spLocks noGrp="1"/>
          </p:cNvSpPr>
          <p:nvPr>
            <p:ph type="body" idx="1"/>
          </p:nvPr>
        </p:nvSpPr>
        <p:spPr>
          <a:xfrm>
            <a:off x="4440950" y="1997725"/>
            <a:ext cx="3547800" cy="38715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u="sng"/>
              <a:t>BPD Symptoms:</a:t>
            </a:r>
            <a:endParaRPr u="sng"/>
          </a:p>
          <a:p>
            <a:pPr marL="0" lvl="0" indent="0" algn="l" rtl="0">
              <a:spcBef>
                <a:spcPts val="1200"/>
              </a:spcBef>
              <a:spcAft>
                <a:spcPts val="0"/>
              </a:spcAft>
              <a:buNone/>
            </a:pPr>
            <a:r>
              <a:rPr lang="en-US"/>
              <a:t>Truancy from School</a:t>
            </a:r>
            <a:endParaRPr/>
          </a:p>
          <a:p>
            <a:pPr marL="0" lvl="0" indent="0" algn="l" rtl="0">
              <a:spcBef>
                <a:spcPts val="1200"/>
              </a:spcBef>
              <a:spcAft>
                <a:spcPts val="0"/>
              </a:spcAft>
              <a:buNone/>
            </a:pPr>
            <a:r>
              <a:rPr lang="en-US"/>
              <a:t>Drugs</a:t>
            </a:r>
            <a:endParaRPr/>
          </a:p>
          <a:p>
            <a:pPr marL="0" lvl="0" indent="0" algn="l" rtl="0">
              <a:spcBef>
                <a:spcPts val="1200"/>
              </a:spcBef>
              <a:spcAft>
                <a:spcPts val="0"/>
              </a:spcAft>
              <a:buNone/>
            </a:pPr>
            <a:r>
              <a:rPr lang="en-US"/>
              <a:t>Risky behaviors </a:t>
            </a:r>
            <a:endParaRPr/>
          </a:p>
          <a:p>
            <a:pPr marL="0" lvl="0" indent="0" algn="l" rtl="0">
              <a:spcBef>
                <a:spcPts val="1200"/>
              </a:spcBef>
              <a:spcAft>
                <a:spcPts val="0"/>
              </a:spcAft>
              <a:buNone/>
            </a:pPr>
            <a:r>
              <a:rPr lang="en-US"/>
              <a:t>Unstable romantic relationships</a:t>
            </a:r>
            <a:endParaRPr/>
          </a:p>
          <a:p>
            <a:pPr marL="0" lvl="0" indent="0" algn="l" rtl="0">
              <a:spcBef>
                <a:spcPts val="1200"/>
              </a:spcBef>
              <a:spcAft>
                <a:spcPts val="0"/>
              </a:spcAft>
              <a:buNone/>
            </a:pPr>
            <a:r>
              <a:rPr lang="en-US"/>
              <a:t>Shoplifting</a:t>
            </a:r>
            <a:endParaRPr/>
          </a:p>
          <a:p>
            <a:pPr marL="0" lvl="0" indent="0" algn="l" rtl="0">
              <a:spcBef>
                <a:spcPts val="1200"/>
              </a:spcBef>
              <a:spcAft>
                <a:spcPts val="0"/>
              </a:spcAft>
              <a:buNone/>
            </a:pPr>
            <a:r>
              <a:rPr lang="en-US"/>
              <a:t>Anxiety</a:t>
            </a:r>
            <a:endParaRPr/>
          </a:p>
          <a:p>
            <a:pPr marL="0" lvl="0" indent="0" algn="l" rtl="0">
              <a:spcBef>
                <a:spcPts val="1200"/>
              </a:spcBef>
              <a:spcAft>
                <a:spcPts val="0"/>
              </a:spcAft>
              <a:buNone/>
            </a:pPr>
            <a:r>
              <a:rPr lang="en-US"/>
              <a:t>Depression</a:t>
            </a:r>
            <a:endParaRPr/>
          </a:p>
          <a:p>
            <a:pPr marL="0" lvl="0" indent="0" algn="l" rtl="0">
              <a:spcBef>
                <a:spcPts val="1200"/>
              </a:spcBef>
              <a:spcAft>
                <a:spcPts val="200"/>
              </a:spcAft>
              <a:buNone/>
            </a:pPr>
            <a:endParaRPr/>
          </a:p>
        </p:txBody>
      </p:sp>
      <p:pic>
        <p:nvPicPr>
          <p:cNvPr id="194" name="Google Shape;194;p24"/>
          <p:cNvPicPr preferRelativeResize="0"/>
          <p:nvPr/>
        </p:nvPicPr>
        <p:blipFill rotWithShape="1">
          <a:blip r:embed="rId3">
            <a:alphaModFix/>
          </a:blip>
          <a:srcRect r="27023"/>
          <a:stretch/>
        </p:blipFill>
        <p:spPr>
          <a:xfrm>
            <a:off x="726075" y="1997725"/>
            <a:ext cx="3141750" cy="2867250"/>
          </a:xfrm>
          <a:prstGeom prst="rect">
            <a:avLst/>
          </a:prstGeom>
          <a:noFill/>
          <a:ln>
            <a:noFill/>
          </a:ln>
        </p:spPr>
      </p:pic>
      <p:pic>
        <p:nvPicPr>
          <p:cNvPr id="195" name="Google Shape;195;p24"/>
          <p:cNvPicPr preferRelativeResize="0"/>
          <p:nvPr/>
        </p:nvPicPr>
        <p:blipFill>
          <a:blip r:embed="rId4">
            <a:alphaModFix/>
          </a:blip>
          <a:stretch>
            <a:fillRect/>
          </a:stretch>
        </p:blipFill>
        <p:spPr>
          <a:xfrm>
            <a:off x="8236798" y="346024"/>
            <a:ext cx="3141752" cy="4713774"/>
          </a:xfrm>
          <a:prstGeom prst="rect">
            <a:avLst/>
          </a:prstGeom>
          <a:noFill/>
          <a:ln>
            <a:noFill/>
          </a:ln>
        </p:spPr>
      </p:pic>
      <p:sp>
        <p:nvSpPr>
          <p:cNvPr id="196" name="Google Shape;196;p24"/>
          <p:cNvSpPr txBox="1"/>
          <p:nvPr/>
        </p:nvSpPr>
        <p:spPr>
          <a:xfrm>
            <a:off x="1907425" y="5183550"/>
            <a:ext cx="97848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Lena happy.												Lena’s Prom Picture.</a:t>
            </a:r>
            <a:endParaRPr sz="18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1097275" y="286602"/>
            <a:ext cx="10058400" cy="48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Lena’s Artwork and Sense of Humor</a:t>
            </a:r>
            <a:endParaRPr/>
          </a:p>
        </p:txBody>
      </p:sp>
      <p:sp>
        <p:nvSpPr>
          <p:cNvPr id="202" name="Google Shape;202;p25"/>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endParaRPr/>
          </a:p>
        </p:txBody>
      </p:sp>
      <p:pic>
        <p:nvPicPr>
          <p:cNvPr id="203" name="Google Shape;203;p25"/>
          <p:cNvPicPr preferRelativeResize="0"/>
          <p:nvPr/>
        </p:nvPicPr>
        <p:blipFill>
          <a:blip r:embed="rId3">
            <a:alphaModFix/>
          </a:blip>
          <a:stretch>
            <a:fillRect/>
          </a:stretch>
        </p:blipFill>
        <p:spPr>
          <a:xfrm>
            <a:off x="340375" y="1645325"/>
            <a:ext cx="3062725" cy="4083650"/>
          </a:xfrm>
          <a:prstGeom prst="rect">
            <a:avLst/>
          </a:prstGeom>
          <a:noFill/>
          <a:ln>
            <a:noFill/>
          </a:ln>
        </p:spPr>
      </p:pic>
      <p:pic>
        <p:nvPicPr>
          <p:cNvPr id="204" name="Google Shape;204;p25"/>
          <p:cNvPicPr preferRelativeResize="0"/>
          <p:nvPr/>
        </p:nvPicPr>
        <p:blipFill rotWithShape="1">
          <a:blip r:embed="rId4">
            <a:alphaModFix/>
          </a:blip>
          <a:srcRect t="18941" b="10670"/>
          <a:stretch/>
        </p:blipFill>
        <p:spPr>
          <a:xfrm>
            <a:off x="8203750" y="2249927"/>
            <a:ext cx="3062726" cy="2874435"/>
          </a:xfrm>
          <a:prstGeom prst="rect">
            <a:avLst/>
          </a:prstGeom>
          <a:noFill/>
          <a:ln>
            <a:noFill/>
          </a:ln>
        </p:spPr>
      </p:pic>
      <p:pic>
        <p:nvPicPr>
          <p:cNvPr id="205" name="Google Shape;205;p25"/>
          <p:cNvPicPr preferRelativeResize="0"/>
          <p:nvPr/>
        </p:nvPicPr>
        <p:blipFill rotWithShape="1">
          <a:blip r:embed="rId5">
            <a:alphaModFix/>
          </a:blip>
          <a:srcRect l="11941" t="4353" r="18791" b="5516"/>
          <a:stretch/>
        </p:blipFill>
        <p:spPr>
          <a:xfrm>
            <a:off x="3742025" y="1301425"/>
            <a:ext cx="4122810" cy="4023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Reflections on Lena Walker’s Story</a:t>
            </a:r>
            <a:endParaRPr/>
          </a:p>
        </p:txBody>
      </p:sp>
      <p:sp>
        <p:nvSpPr>
          <p:cNvPr id="211" name="Google Shape;211;p26"/>
          <p:cNvSpPr txBox="1">
            <a:spLocks noGrp="1"/>
          </p:cNvSpPr>
          <p:nvPr>
            <p:ph type="body" idx="1"/>
          </p:nvPr>
        </p:nvSpPr>
        <p:spPr>
          <a:xfrm>
            <a:off x="4062375" y="1845725"/>
            <a:ext cx="7935600" cy="40233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sz="3600"/>
              <a:t>Struggles and Barriers to help:</a:t>
            </a:r>
            <a:endParaRPr sz="3600"/>
          </a:p>
          <a:p>
            <a:pPr marL="457200" lvl="0" indent="-457200" algn="l" rtl="0">
              <a:spcBef>
                <a:spcPts val="1200"/>
              </a:spcBef>
              <a:spcAft>
                <a:spcPts val="0"/>
              </a:spcAft>
              <a:buSzPts val="3600"/>
              <a:buChar char="●"/>
            </a:pPr>
            <a:r>
              <a:rPr lang="en-US" sz="3600"/>
              <a:t>Getting a BPD Diagnosis </a:t>
            </a:r>
            <a:endParaRPr sz="3600"/>
          </a:p>
          <a:p>
            <a:pPr marL="457200" lvl="0" indent="-457200" algn="l" rtl="0">
              <a:spcBef>
                <a:spcPts val="0"/>
              </a:spcBef>
              <a:spcAft>
                <a:spcPts val="0"/>
              </a:spcAft>
              <a:buSzPts val="3600"/>
              <a:buChar char="●"/>
            </a:pPr>
            <a:r>
              <a:rPr lang="en-US" sz="3600"/>
              <a:t>Accessing Treatment in Iowa</a:t>
            </a:r>
            <a:endParaRPr sz="3600"/>
          </a:p>
          <a:p>
            <a:pPr marL="457200" lvl="0" indent="-457200" algn="l" rtl="0">
              <a:spcBef>
                <a:spcPts val="0"/>
              </a:spcBef>
              <a:spcAft>
                <a:spcPts val="0"/>
              </a:spcAft>
              <a:buSzPts val="3600"/>
              <a:buChar char="●"/>
            </a:pPr>
            <a:r>
              <a:rPr lang="en-US" sz="3600"/>
              <a:t>HIPPA Laws</a:t>
            </a:r>
            <a:endParaRPr sz="3600"/>
          </a:p>
          <a:p>
            <a:pPr marL="457200" lvl="0" indent="-457200" algn="l" rtl="0">
              <a:spcBef>
                <a:spcPts val="0"/>
              </a:spcBef>
              <a:spcAft>
                <a:spcPts val="0"/>
              </a:spcAft>
              <a:buSzPts val="3600"/>
              <a:buChar char="●"/>
            </a:pPr>
            <a:r>
              <a:rPr lang="en-US" sz="3600"/>
              <a:t>Lack of family education about BPD</a:t>
            </a:r>
            <a:endParaRPr sz="3600"/>
          </a:p>
        </p:txBody>
      </p:sp>
      <p:pic>
        <p:nvPicPr>
          <p:cNvPr id="212" name="Google Shape;212;p26"/>
          <p:cNvPicPr preferRelativeResize="0"/>
          <p:nvPr/>
        </p:nvPicPr>
        <p:blipFill rotWithShape="1">
          <a:blip r:embed="rId3">
            <a:alphaModFix/>
          </a:blip>
          <a:srcRect b="26503"/>
          <a:stretch/>
        </p:blipFill>
        <p:spPr>
          <a:xfrm>
            <a:off x="1222910" y="1845725"/>
            <a:ext cx="2576764" cy="3366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7"/>
          <p:cNvSpPr txBox="1">
            <a:spLocks noGrp="1"/>
          </p:cNvSpPr>
          <p:nvPr>
            <p:ph type="body" idx="1"/>
          </p:nvPr>
        </p:nvSpPr>
        <p:spPr>
          <a:xfrm>
            <a:off x="495050" y="2032350"/>
            <a:ext cx="8969400" cy="4179000"/>
          </a:xfrm>
          <a:prstGeom prst="rect">
            <a:avLst/>
          </a:prstGeom>
        </p:spPr>
        <p:txBody>
          <a:bodyPr spcFirstLastPara="1" wrap="square" lIns="0" tIns="45700" rIns="0" bIns="45700" anchor="t" anchorCtr="0">
            <a:noAutofit/>
          </a:bodyPr>
          <a:lstStyle/>
          <a:p>
            <a:pPr marL="457200" lvl="0" indent="0" algn="l" rtl="0">
              <a:lnSpc>
                <a:spcPct val="120000"/>
              </a:lnSpc>
              <a:spcBef>
                <a:spcPts val="1200"/>
              </a:spcBef>
              <a:spcAft>
                <a:spcPts val="0"/>
              </a:spcAft>
              <a:buNone/>
            </a:pPr>
            <a:r>
              <a:rPr lang="en-US">
                <a:solidFill>
                  <a:srgbClr val="3F3F3F"/>
                </a:solidFill>
              </a:rPr>
              <a:t>Early years 11-13</a:t>
            </a:r>
            <a:endParaRPr>
              <a:solidFill>
                <a:srgbClr val="3F3F3F"/>
              </a:solidFill>
            </a:endParaRPr>
          </a:p>
          <a:p>
            <a:pPr marL="914400" lvl="1" indent="-342900" algn="l" rtl="0">
              <a:lnSpc>
                <a:spcPct val="120000"/>
              </a:lnSpc>
              <a:spcBef>
                <a:spcPts val="200"/>
              </a:spcBef>
              <a:spcAft>
                <a:spcPts val="0"/>
              </a:spcAft>
              <a:buClr>
                <a:srgbClr val="E48312"/>
              </a:buClr>
              <a:buSzPts val="1800"/>
              <a:buFont typeface="Times New Roman"/>
              <a:buChar char="●"/>
            </a:pPr>
            <a:r>
              <a:rPr lang="en-US">
                <a:solidFill>
                  <a:srgbClr val="3F3F3F"/>
                </a:solidFill>
              </a:rPr>
              <a:t>First encounter with mental health professionals disregarded trouble dealing with emotions</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High functioning behaviour masking underlying issues</a:t>
            </a:r>
            <a:endParaRPr>
              <a:solidFill>
                <a:srgbClr val="3F3F3F"/>
              </a:solidFill>
            </a:endParaRPr>
          </a:p>
          <a:p>
            <a:pPr marL="0" lvl="0" indent="0" algn="l" rtl="0">
              <a:lnSpc>
                <a:spcPct val="120000"/>
              </a:lnSpc>
              <a:spcBef>
                <a:spcPts val="1200"/>
              </a:spcBef>
              <a:spcAft>
                <a:spcPts val="0"/>
              </a:spcAft>
              <a:buNone/>
            </a:pPr>
            <a:endParaRPr>
              <a:solidFill>
                <a:srgbClr val="3F3F3F"/>
              </a:solidFill>
            </a:endParaRPr>
          </a:p>
          <a:p>
            <a:pPr marL="0" lvl="0" indent="457200" algn="l" rtl="0">
              <a:lnSpc>
                <a:spcPct val="120000"/>
              </a:lnSpc>
              <a:spcBef>
                <a:spcPts val="0"/>
              </a:spcBef>
              <a:spcAft>
                <a:spcPts val="0"/>
              </a:spcAft>
              <a:buNone/>
            </a:pPr>
            <a:r>
              <a:rPr lang="en-US">
                <a:solidFill>
                  <a:srgbClr val="3F3F3F"/>
                </a:solidFill>
              </a:rPr>
              <a:t>Adolescence - first suicide attempt at 16</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Diagnosed as “teenage angst”</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Disregarding delta change in behaviours, focusing on high functioning</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Too young for formal diagnosis 🡪 no access to proper treatment</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Labeled as a difficult non cooperating patient</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Outpatient treatment ended  without follow up or other resources</a:t>
            </a:r>
            <a:endParaRPr>
              <a:solidFill>
                <a:srgbClr val="3F3F3F"/>
              </a:solidFill>
            </a:endParaRPr>
          </a:p>
          <a:p>
            <a:pPr marL="0" lvl="0" indent="0" algn="l" rtl="0">
              <a:lnSpc>
                <a:spcPct val="115000"/>
              </a:lnSpc>
              <a:spcBef>
                <a:spcPts val="0"/>
              </a:spcBef>
              <a:spcAft>
                <a:spcPts val="0"/>
              </a:spcAft>
              <a:buClr>
                <a:schemeClr val="dk1"/>
              </a:buClr>
              <a:buSzPts val="1100"/>
              <a:buFont typeface="Arial"/>
              <a:buNone/>
            </a:pPr>
            <a:endParaRPr sz="1800">
              <a:solidFill>
                <a:srgbClr val="3F3F3F"/>
              </a:solidFill>
            </a:endParaRPr>
          </a:p>
          <a:p>
            <a:pPr marL="0" lvl="0" indent="0" algn="l" rtl="0">
              <a:spcBef>
                <a:spcPts val="1200"/>
              </a:spcBef>
              <a:spcAft>
                <a:spcPts val="200"/>
              </a:spcAft>
              <a:buClr>
                <a:schemeClr val="dk1"/>
              </a:buClr>
              <a:buSzPts val="1100"/>
              <a:buFont typeface="Arial"/>
              <a:buNone/>
            </a:pPr>
            <a:endParaRPr sz="1800">
              <a:solidFill>
                <a:srgbClr val="3F3F3F"/>
              </a:solidFill>
            </a:endParaRPr>
          </a:p>
        </p:txBody>
      </p:sp>
      <p:pic>
        <p:nvPicPr>
          <p:cNvPr id="219" name="Google Shape;219;p27"/>
          <p:cNvPicPr preferRelativeResize="0"/>
          <p:nvPr/>
        </p:nvPicPr>
        <p:blipFill>
          <a:blip r:embed="rId3">
            <a:alphaModFix/>
          </a:blip>
          <a:stretch>
            <a:fillRect/>
          </a:stretch>
        </p:blipFill>
        <p:spPr>
          <a:xfrm>
            <a:off x="9347825" y="2236200"/>
            <a:ext cx="2487576" cy="1559326"/>
          </a:xfrm>
          <a:prstGeom prst="rect">
            <a:avLst/>
          </a:prstGeom>
          <a:noFill/>
          <a:ln>
            <a:noFill/>
          </a:ln>
        </p:spPr>
      </p:pic>
      <p:pic>
        <p:nvPicPr>
          <p:cNvPr id="220" name="Google Shape;220;p27"/>
          <p:cNvPicPr preferRelativeResize="0"/>
          <p:nvPr/>
        </p:nvPicPr>
        <p:blipFill rotWithShape="1">
          <a:blip r:embed="rId4">
            <a:alphaModFix/>
          </a:blip>
          <a:srcRect t="19134" r="20848" b="13466"/>
          <a:stretch/>
        </p:blipFill>
        <p:spPr>
          <a:xfrm>
            <a:off x="8262450" y="4076950"/>
            <a:ext cx="3756725" cy="1659900"/>
          </a:xfrm>
          <a:prstGeom prst="rect">
            <a:avLst/>
          </a:prstGeom>
          <a:noFill/>
          <a:ln>
            <a:noFill/>
          </a:ln>
        </p:spPr>
      </p:pic>
      <p:sp>
        <p:nvSpPr>
          <p:cNvPr id="3" name="Title 2">
            <a:extLst>
              <a:ext uri="{FF2B5EF4-FFF2-40B4-BE49-F238E27FC236}">
                <a16:creationId xmlns:a16="http://schemas.microsoft.com/office/drawing/2014/main" id="{6A78B46B-9E3D-4A08-A5E3-5E9485B25130}"/>
              </a:ext>
            </a:extLst>
          </p:cNvPr>
          <p:cNvSpPr>
            <a:spLocks noGrp="1"/>
          </p:cNvSpPr>
          <p:nvPr>
            <p:ph type="title"/>
          </p:nvPr>
        </p:nvSpPr>
        <p:spPr>
          <a:xfrm>
            <a:off x="857250" y="286603"/>
            <a:ext cx="10298430" cy="1450757"/>
          </a:xfrm>
        </p:spPr>
        <p:txBody>
          <a:bodyPr/>
          <a:lstStyle/>
          <a:p>
            <a:pPr algn="ctr"/>
            <a:r>
              <a:rPr lang="en-US" sz="3200" b="1" dirty="0"/>
              <a:t>Barriers to Care for High Functioning Youth:  </a:t>
            </a:r>
            <a:br>
              <a:rPr lang="en-US" sz="3200" b="1" dirty="0"/>
            </a:br>
            <a:r>
              <a:rPr lang="en-US" sz="3200" b="1" dirty="0"/>
              <a:t>Sasha Menu </a:t>
            </a:r>
            <a:r>
              <a:rPr lang="en-US" sz="3200" b="1" dirty="0" err="1"/>
              <a:t>Courey’s</a:t>
            </a:r>
            <a:r>
              <a:rPr lang="en-US" sz="3200" b="1" dirty="0"/>
              <a:t> Story</a:t>
            </a:r>
            <a:br>
              <a:rPr lang="en-US" sz="2400" dirty="0"/>
            </a:br>
            <a:r>
              <a:rPr lang="en-US" sz="2400" dirty="0"/>
              <a:t>March 10, 1991 to June 17, 2011.  (20 </a:t>
            </a:r>
            <a:r>
              <a:rPr lang="en-US" sz="2400" dirty="0" err="1"/>
              <a:t>yo</a:t>
            </a:r>
            <a:r>
              <a:rPr lang="en-US" sz="2400" dirty="0"/>
              <a:t>).  Toronto, CA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8"/>
          <p:cNvSpPr txBox="1">
            <a:spLocks noGrp="1"/>
          </p:cNvSpPr>
          <p:nvPr>
            <p:ph type="title"/>
          </p:nvPr>
        </p:nvSpPr>
        <p:spPr>
          <a:xfrm>
            <a:off x="1097275" y="226850"/>
            <a:ext cx="10058400" cy="15105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3F3F3F"/>
                </a:solidFill>
              </a:rPr>
              <a:t>BPD Stigma on the Way to Get Help</a:t>
            </a:r>
            <a:endParaRPr>
              <a:solidFill>
                <a:srgbClr val="3F3F3F"/>
              </a:solidFill>
            </a:endParaRPr>
          </a:p>
          <a:p>
            <a:pPr marL="0" lvl="0" indent="0" algn="l" rtl="0">
              <a:spcBef>
                <a:spcPts val="0"/>
              </a:spcBef>
              <a:spcAft>
                <a:spcPts val="0"/>
              </a:spcAft>
              <a:buNone/>
            </a:pPr>
            <a:endParaRPr/>
          </a:p>
        </p:txBody>
      </p:sp>
      <p:sp>
        <p:nvSpPr>
          <p:cNvPr id="227" name="Google Shape;227;p28"/>
          <p:cNvSpPr txBox="1">
            <a:spLocks noGrp="1"/>
          </p:cNvSpPr>
          <p:nvPr>
            <p:ph type="body" idx="1"/>
          </p:nvPr>
        </p:nvSpPr>
        <p:spPr>
          <a:xfrm>
            <a:off x="1097275" y="1845725"/>
            <a:ext cx="8279700" cy="4023300"/>
          </a:xfrm>
          <a:prstGeom prst="rect">
            <a:avLst/>
          </a:prstGeom>
        </p:spPr>
        <p:txBody>
          <a:bodyPr spcFirstLastPara="1" wrap="square" lIns="0" tIns="45700" rIns="0" bIns="45700" anchor="t" anchorCtr="0">
            <a:noAutofit/>
          </a:bodyPr>
          <a:lstStyle/>
          <a:p>
            <a:pPr marL="114300" lvl="0" indent="0" algn="l" rtl="0">
              <a:lnSpc>
                <a:spcPct val="120000"/>
              </a:lnSpc>
              <a:spcBef>
                <a:spcPts val="1200"/>
              </a:spcBef>
              <a:spcAft>
                <a:spcPts val="0"/>
              </a:spcAft>
              <a:buClr>
                <a:schemeClr val="dk1"/>
              </a:buClr>
              <a:buSzPts val="1100"/>
              <a:buFont typeface="Arial"/>
              <a:buNone/>
            </a:pPr>
            <a:r>
              <a:rPr lang="en-US" dirty="0">
                <a:solidFill>
                  <a:srgbClr val="3F3F3F"/>
                </a:solidFill>
              </a:rPr>
              <a:t>At 20…diagnosed with BPD after second suicide attempt.</a:t>
            </a:r>
            <a:endParaRPr dirty="0">
              <a:solidFill>
                <a:srgbClr val="3F3F3F"/>
              </a:solidFill>
            </a:endParaRPr>
          </a:p>
          <a:p>
            <a:pPr marL="457200" lvl="0" indent="-342900" algn="l" rtl="0">
              <a:lnSpc>
                <a:spcPct val="120000"/>
              </a:lnSpc>
              <a:spcBef>
                <a:spcPts val="1200"/>
              </a:spcBef>
              <a:spcAft>
                <a:spcPts val="0"/>
              </a:spcAft>
              <a:buClr>
                <a:srgbClr val="E48312"/>
              </a:buClr>
              <a:buSzPts val="1800"/>
              <a:buFont typeface="Calibri"/>
              <a:buChar char="●"/>
            </a:pPr>
            <a:r>
              <a:rPr lang="en-US" dirty="0">
                <a:solidFill>
                  <a:srgbClr val="3F3F3F"/>
                </a:solidFill>
              </a:rPr>
              <a:t>Stigma from mental health professionals</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Few professionals want to treat BPD patients -  Cannot find family doctor or            services due to BPD diagnosis and suicidal </a:t>
            </a:r>
            <a:r>
              <a:rPr lang="en-US" dirty="0" err="1">
                <a:solidFill>
                  <a:srgbClr val="3F3F3F"/>
                </a:solidFill>
              </a:rPr>
              <a:t>behaviour</a:t>
            </a:r>
            <a:endParaRPr dirty="0">
              <a:solidFill>
                <a:srgbClr val="3F3F3F"/>
              </a:solidFill>
            </a:endParaRPr>
          </a:p>
          <a:p>
            <a:pPr marL="1371600" lvl="2" indent="-342900" algn="l" rtl="0">
              <a:lnSpc>
                <a:spcPct val="120000"/>
              </a:lnSpc>
              <a:spcBef>
                <a:spcPts val="0"/>
              </a:spcBef>
              <a:spcAft>
                <a:spcPts val="0"/>
              </a:spcAft>
              <a:buClr>
                <a:srgbClr val="E48312"/>
              </a:buClr>
              <a:buSzPts val="1800"/>
              <a:buFont typeface="Times New Roman"/>
              <a:buChar char="●"/>
            </a:pPr>
            <a:r>
              <a:rPr lang="en-US" sz="1800" dirty="0">
                <a:solidFill>
                  <a:srgbClr val="3F3F3F"/>
                </a:solidFill>
              </a:rPr>
              <a:t>“Don’t mention she has BPD to find services”</a:t>
            </a:r>
            <a:endParaRPr sz="1800" dirty="0">
              <a:solidFill>
                <a:srgbClr val="3F3F3F"/>
              </a:solidFill>
            </a:endParaRPr>
          </a:p>
          <a:p>
            <a:pPr marL="457200" lvl="0"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Stigma from relatives and friends</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Negative attitudes, prejudices and discriminations:</a:t>
            </a:r>
            <a:endParaRPr dirty="0">
              <a:solidFill>
                <a:srgbClr val="3F3F3F"/>
              </a:solidFill>
            </a:endParaRPr>
          </a:p>
          <a:p>
            <a:pPr marL="1371600" lvl="2" indent="-342900" algn="l" rtl="0">
              <a:lnSpc>
                <a:spcPct val="120000"/>
              </a:lnSpc>
              <a:spcBef>
                <a:spcPts val="0"/>
              </a:spcBef>
              <a:spcAft>
                <a:spcPts val="0"/>
              </a:spcAft>
              <a:buClr>
                <a:srgbClr val="E48312"/>
              </a:buClr>
              <a:buSzPts val="1800"/>
              <a:buFont typeface="Times New Roman"/>
              <a:buChar char="●"/>
            </a:pPr>
            <a:r>
              <a:rPr lang="en-US" sz="1800" dirty="0">
                <a:solidFill>
                  <a:srgbClr val="3F3F3F"/>
                </a:solidFill>
              </a:rPr>
              <a:t>“How can you do this to your parents?”</a:t>
            </a:r>
            <a:endParaRPr lang="en-US" sz="1800" dirty="0"/>
          </a:p>
          <a:p>
            <a:pPr marL="1371600" lvl="2" indent="-342900" algn="l" rtl="0">
              <a:lnSpc>
                <a:spcPct val="120000"/>
              </a:lnSpc>
              <a:spcBef>
                <a:spcPts val="0"/>
              </a:spcBef>
              <a:spcAft>
                <a:spcPts val="0"/>
              </a:spcAft>
              <a:buClr>
                <a:srgbClr val="E48312"/>
              </a:buClr>
              <a:buSzPts val="1800"/>
              <a:buFont typeface="Times New Roman"/>
              <a:buChar char="●"/>
            </a:pPr>
            <a:r>
              <a:rPr lang="en-US" sz="1800" dirty="0">
                <a:solidFill>
                  <a:srgbClr val="3F3F3F"/>
                </a:solidFill>
              </a:rPr>
              <a:t>“She is just trying to get your attention”</a:t>
            </a:r>
            <a:endParaRPr sz="1800" dirty="0">
              <a:solidFill>
                <a:srgbClr val="3F3F3F"/>
              </a:solidFill>
            </a:endParaRPr>
          </a:p>
          <a:p>
            <a:pPr marL="0" lvl="0" indent="0" algn="l" rtl="0">
              <a:lnSpc>
                <a:spcPct val="115000"/>
              </a:lnSpc>
              <a:spcBef>
                <a:spcPts val="0"/>
              </a:spcBef>
              <a:spcAft>
                <a:spcPts val="0"/>
              </a:spcAft>
              <a:buClr>
                <a:schemeClr val="dk1"/>
              </a:buClr>
              <a:buSzPts val="1100"/>
              <a:buFont typeface="Arial"/>
              <a:buNone/>
            </a:pPr>
            <a:endParaRPr sz="1800" dirty="0">
              <a:solidFill>
                <a:srgbClr val="3F3F3F"/>
              </a:solidFill>
            </a:endParaRPr>
          </a:p>
          <a:p>
            <a:pPr marL="0" lvl="0" indent="0" algn="l" rtl="0">
              <a:spcBef>
                <a:spcPts val="1200"/>
              </a:spcBef>
              <a:spcAft>
                <a:spcPts val="200"/>
              </a:spcAft>
              <a:buNone/>
            </a:pPr>
            <a:endParaRPr dirty="0"/>
          </a:p>
        </p:txBody>
      </p:sp>
      <p:pic>
        <p:nvPicPr>
          <p:cNvPr id="228" name="Google Shape;228;p28"/>
          <p:cNvPicPr preferRelativeResize="0"/>
          <p:nvPr/>
        </p:nvPicPr>
        <p:blipFill>
          <a:blip r:embed="rId3">
            <a:alphaModFix/>
          </a:blip>
          <a:stretch>
            <a:fillRect/>
          </a:stretch>
        </p:blipFill>
        <p:spPr>
          <a:xfrm>
            <a:off x="9213875" y="1889750"/>
            <a:ext cx="2825725" cy="3639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1097275" y="357900"/>
            <a:ext cx="9866700" cy="8883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endParaRPr sz="3000">
              <a:solidFill>
                <a:srgbClr val="3F3F3F"/>
              </a:solidFill>
            </a:endParaRPr>
          </a:p>
          <a:p>
            <a:pPr marL="0" lvl="0" indent="0" algn="l" rtl="0">
              <a:lnSpc>
                <a:spcPct val="115000"/>
              </a:lnSpc>
              <a:spcBef>
                <a:spcPts val="0"/>
              </a:spcBef>
              <a:spcAft>
                <a:spcPts val="0"/>
              </a:spcAft>
              <a:buNone/>
            </a:pPr>
            <a:endParaRPr sz="3000">
              <a:solidFill>
                <a:srgbClr val="3F3F3F"/>
              </a:solidFill>
            </a:endParaRPr>
          </a:p>
          <a:p>
            <a:pPr marL="0" lvl="0" indent="0" algn="l" rtl="0">
              <a:lnSpc>
                <a:spcPct val="115000"/>
              </a:lnSpc>
              <a:spcBef>
                <a:spcPts val="0"/>
              </a:spcBef>
              <a:spcAft>
                <a:spcPts val="0"/>
              </a:spcAft>
              <a:buNone/>
            </a:pPr>
            <a:endParaRPr sz="3000">
              <a:solidFill>
                <a:srgbClr val="3F3F3F"/>
              </a:solidFill>
            </a:endParaRPr>
          </a:p>
          <a:p>
            <a:pPr marL="0" lvl="0" indent="0" algn="l" rtl="0">
              <a:lnSpc>
                <a:spcPct val="115000"/>
              </a:lnSpc>
              <a:spcBef>
                <a:spcPts val="0"/>
              </a:spcBef>
              <a:spcAft>
                <a:spcPts val="0"/>
              </a:spcAft>
              <a:buNone/>
            </a:pPr>
            <a:endParaRPr sz="3000">
              <a:solidFill>
                <a:srgbClr val="3F3F3F"/>
              </a:solidFill>
            </a:endParaRPr>
          </a:p>
          <a:p>
            <a:pPr marL="0" lvl="0" indent="0" algn="l" rtl="0">
              <a:lnSpc>
                <a:spcPct val="115000"/>
              </a:lnSpc>
              <a:spcBef>
                <a:spcPts val="0"/>
              </a:spcBef>
              <a:spcAft>
                <a:spcPts val="0"/>
              </a:spcAft>
              <a:buNone/>
            </a:pPr>
            <a:endParaRPr sz="3000">
              <a:solidFill>
                <a:srgbClr val="3F3F3F"/>
              </a:solidFill>
            </a:endParaRPr>
          </a:p>
          <a:p>
            <a:pPr marL="0" lvl="0" indent="0" algn="l" rtl="0">
              <a:lnSpc>
                <a:spcPct val="115000"/>
              </a:lnSpc>
              <a:spcBef>
                <a:spcPts val="0"/>
              </a:spcBef>
              <a:spcAft>
                <a:spcPts val="0"/>
              </a:spcAft>
              <a:buNone/>
            </a:pPr>
            <a:endParaRPr sz="3000">
              <a:solidFill>
                <a:srgbClr val="3F3F3F"/>
              </a:solidFill>
            </a:endParaRPr>
          </a:p>
          <a:p>
            <a:pPr marL="0" lvl="0" indent="0" algn="l" rtl="0">
              <a:spcBef>
                <a:spcPts val="0"/>
              </a:spcBef>
              <a:spcAft>
                <a:spcPts val="0"/>
              </a:spcAft>
              <a:buNone/>
            </a:pPr>
            <a:r>
              <a:rPr lang="en-US" sz="3600"/>
              <a:t>Crisis Intervention and Emergency room challenges</a:t>
            </a:r>
            <a:endParaRPr sz="3600"/>
          </a:p>
        </p:txBody>
      </p:sp>
      <p:sp>
        <p:nvSpPr>
          <p:cNvPr id="234" name="Google Shape;234;p29"/>
          <p:cNvSpPr txBox="1">
            <a:spLocks noGrp="1"/>
          </p:cNvSpPr>
          <p:nvPr>
            <p:ph type="body" idx="1"/>
          </p:nvPr>
        </p:nvSpPr>
        <p:spPr>
          <a:xfrm>
            <a:off x="63225" y="1845725"/>
            <a:ext cx="7428188" cy="4023300"/>
          </a:xfrm>
          <a:prstGeom prst="rect">
            <a:avLst/>
          </a:prstGeom>
        </p:spPr>
        <p:txBody>
          <a:bodyPr spcFirstLastPara="1" wrap="square" lIns="0" tIns="45700" rIns="0" bIns="45700" anchor="t" anchorCtr="0">
            <a:noAutofit/>
          </a:bodyPr>
          <a:lstStyle/>
          <a:p>
            <a:pPr marL="457200" lvl="0" indent="-342900" algn="l" rtl="0">
              <a:lnSpc>
                <a:spcPct val="120000"/>
              </a:lnSpc>
              <a:spcBef>
                <a:spcPts val="1200"/>
              </a:spcBef>
              <a:spcAft>
                <a:spcPts val="0"/>
              </a:spcAft>
              <a:buClr>
                <a:srgbClr val="E48312"/>
              </a:buClr>
              <a:buSzPts val="1800"/>
              <a:buFont typeface="Calibri"/>
              <a:buChar char="●"/>
            </a:pPr>
            <a:r>
              <a:rPr lang="en-US" dirty="0">
                <a:solidFill>
                  <a:srgbClr val="3F3F3F"/>
                </a:solidFill>
              </a:rPr>
              <a:t>At 20….second suicide attempt</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Blaming and invalidating patient due to their suicide attempt</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“You really did a number on yourself”</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“You are so disrespectful of your parents”</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Family feeling of blamed by service providers for patient’s situation</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No communication with family regarding assessment/status of patient</a:t>
            </a:r>
            <a:endParaRPr dirty="0">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dirty="0">
                <a:solidFill>
                  <a:srgbClr val="3F3F3F"/>
                </a:solidFill>
              </a:rPr>
              <a:t>Quick discharge- family becomes first line responders with no skills or training</a:t>
            </a:r>
            <a:endParaRPr dirty="0">
              <a:solidFill>
                <a:srgbClr val="3F3F3F"/>
              </a:solidFill>
            </a:endParaRPr>
          </a:p>
          <a:p>
            <a:pPr marL="0" lvl="0" indent="0" algn="l" rtl="0">
              <a:lnSpc>
                <a:spcPct val="115000"/>
              </a:lnSpc>
              <a:spcBef>
                <a:spcPts val="0"/>
              </a:spcBef>
              <a:spcAft>
                <a:spcPts val="0"/>
              </a:spcAft>
              <a:buClr>
                <a:schemeClr val="dk1"/>
              </a:buClr>
              <a:buSzPts val="1100"/>
              <a:buFont typeface="Arial"/>
              <a:buNone/>
            </a:pPr>
            <a:endParaRPr sz="1800" dirty="0">
              <a:solidFill>
                <a:srgbClr val="3F3F3F"/>
              </a:solidFill>
            </a:endParaRPr>
          </a:p>
          <a:p>
            <a:pPr marL="0" lvl="0" indent="0" algn="l" rtl="0">
              <a:spcBef>
                <a:spcPts val="1200"/>
              </a:spcBef>
              <a:spcAft>
                <a:spcPts val="200"/>
              </a:spcAft>
              <a:buNone/>
            </a:pPr>
            <a:endParaRPr dirty="0"/>
          </a:p>
        </p:txBody>
      </p:sp>
      <p:pic>
        <p:nvPicPr>
          <p:cNvPr id="235" name="Google Shape;235;p29"/>
          <p:cNvPicPr preferRelativeResize="0"/>
          <p:nvPr/>
        </p:nvPicPr>
        <p:blipFill rotWithShape="1">
          <a:blip r:embed="rId3">
            <a:alphaModFix/>
          </a:blip>
          <a:srcRect l="16590" b="25076"/>
          <a:stretch/>
        </p:blipFill>
        <p:spPr>
          <a:xfrm>
            <a:off x="10017625" y="1439900"/>
            <a:ext cx="2111150" cy="2839300"/>
          </a:xfrm>
          <a:prstGeom prst="rect">
            <a:avLst/>
          </a:prstGeom>
          <a:noFill/>
          <a:ln>
            <a:noFill/>
          </a:ln>
        </p:spPr>
      </p:pic>
      <p:sp>
        <p:nvSpPr>
          <p:cNvPr id="236" name="Google Shape;236;p29"/>
          <p:cNvSpPr txBox="1"/>
          <p:nvPr/>
        </p:nvSpPr>
        <p:spPr>
          <a:xfrm>
            <a:off x="451413" y="2902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29"/>
          <p:cNvPicPr preferRelativeResize="0"/>
          <p:nvPr/>
        </p:nvPicPr>
        <p:blipFill>
          <a:blip r:embed="rId4">
            <a:alphaModFix/>
          </a:blip>
          <a:stretch>
            <a:fillRect/>
          </a:stretch>
        </p:blipFill>
        <p:spPr>
          <a:xfrm>
            <a:off x="7549150" y="4009350"/>
            <a:ext cx="2640058" cy="2274000"/>
          </a:xfrm>
          <a:prstGeom prst="rect">
            <a:avLst/>
          </a:prstGeom>
          <a:noFill/>
          <a:ln>
            <a:noFill/>
          </a:ln>
        </p:spPr>
      </p:pic>
      <p:sp>
        <p:nvSpPr>
          <p:cNvPr id="238" name="Google Shape;238;p29"/>
          <p:cNvSpPr txBox="1"/>
          <p:nvPr/>
        </p:nvSpPr>
        <p:spPr>
          <a:xfrm>
            <a:off x="333925" y="-1174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a:spLocks noGrp="1"/>
          </p:cNvSpPr>
          <p:nvPr>
            <p:ph type="title"/>
          </p:nvPr>
        </p:nvSpPr>
        <p:spPr>
          <a:xfrm>
            <a:off x="1097275" y="532625"/>
            <a:ext cx="10058400" cy="917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3000">
                <a:solidFill>
                  <a:srgbClr val="3F3F3F"/>
                </a:solidFill>
              </a:rPr>
              <a:t>Finding Effective BPD Treatment covered by Health Insurance</a:t>
            </a:r>
            <a:endParaRPr/>
          </a:p>
        </p:txBody>
      </p:sp>
      <p:sp>
        <p:nvSpPr>
          <p:cNvPr id="244" name="Google Shape;244;p30"/>
          <p:cNvSpPr txBox="1">
            <a:spLocks noGrp="1"/>
          </p:cNvSpPr>
          <p:nvPr>
            <p:ph type="body" idx="1"/>
          </p:nvPr>
        </p:nvSpPr>
        <p:spPr>
          <a:xfrm>
            <a:off x="1097275" y="1377125"/>
            <a:ext cx="7377000" cy="3328800"/>
          </a:xfrm>
          <a:prstGeom prst="rect">
            <a:avLst/>
          </a:prstGeom>
        </p:spPr>
        <p:txBody>
          <a:bodyPr spcFirstLastPara="1" wrap="square" lIns="0" tIns="45700" rIns="0" bIns="45700" anchor="t" anchorCtr="0">
            <a:noAutofit/>
          </a:bodyPr>
          <a:lstStyle/>
          <a:p>
            <a:pPr marL="457200" lvl="0" indent="0" algn="l" rtl="0">
              <a:lnSpc>
                <a:spcPct val="120000"/>
              </a:lnSpc>
              <a:spcBef>
                <a:spcPts val="1200"/>
              </a:spcBef>
              <a:spcAft>
                <a:spcPts val="0"/>
              </a:spcAft>
              <a:buNone/>
            </a:pPr>
            <a:endParaRPr>
              <a:solidFill>
                <a:srgbClr val="3F3F3F"/>
              </a:solidFill>
            </a:endParaRPr>
          </a:p>
          <a:p>
            <a:pPr marL="457200" lvl="0" indent="-342900" algn="l" rtl="0">
              <a:lnSpc>
                <a:spcPct val="120000"/>
              </a:lnSpc>
              <a:spcBef>
                <a:spcPts val="1200"/>
              </a:spcBef>
              <a:spcAft>
                <a:spcPts val="0"/>
              </a:spcAft>
              <a:buClr>
                <a:srgbClr val="E48312"/>
              </a:buClr>
              <a:buSzPts val="1800"/>
              <a:buFont typeface="Calibri"/>
              <a:buChar char="●"/>
            </a:pPr>
            <a:r>
              <a:rPr lang="en-US">
                <a:solidFill>
                  <a:srgbClr val="3F3F3F"/>
                </a:solidFill>
              </a:rPr>
              <a:t>At 20….second suicide attempt</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Insurance not covering residential DBT treatment</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Few want to treat BPD patients or highly suicidal patients</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Evidence-based treatments for BPD not easily accessible or affordable</a:t>
            </a:r>
            <a:endParaRPr>
              <a:solidFill>
                <a:srgbClr val="3F3F3F"/>
              </a:solidFill>
            </a:endParaRPr>
          </a:p>
          <a:p>
            <a:pPr marL="914400" lvl="1" indent="-342900" algn="l" rtl="0">
              <a:lnSpc>
                <a:spcPct val="120000"/>
              </a:lnSpc>
              <a:spcBef>
                <a:spcPts val="0"/>
              </a:spcBef>
              <a:spcAft>
                <a:spcPts val="0"/>
              </a:spcAft>
              <a:buClr>
                <a:srgbClr val="E48312"/>
              </a:buClr>
              <a:buSzPts val="1800"/>
              <a:buFont typeface="Times New Roman"/>
              <a:buChar char="●"/>
            </a:pPr>
            <a:r>
              <a:rPr lang="en-US">
                <a:solidFill>
                  <a:srgbClr val="3F3F3F"/>
                </a:solidFill>
              </a:rPr>
              <a:t>Long wait lists for affordable treatment</a:t>
            </a:r>
            <a:endParaRPr>
              <a:solidFill>
                <a:srgbClr val="3F3F3F"/>
              </a:solidFill>
            </a:endParaRPr>
          </a:p>
          <a:p>
            <a:pPr marL="0" lvl="0" indent="0" algn="l" rtl="0">
              <a:lnSpc>
                <a:spcPct val="115000"/>
              </a:lnSpc>
              <a:spcBef>
                <a:spcPts val="0"/>
              </a:spcBef>
              <a:spcAft>
                <a:spcPts val="0"/>
              </a:spcAft>
              <a:buClr>
                <a:schemeClr val="dk1"/>
              </a:buClr>
              <a:buSzPts val="1100"/>
              <a:buFont typeface="Arial"/>
              <a:buNone/>
            </a:pPr>
            <a:endParaRPr sz="1800">
              <a:solidFill>
                <a:srgbClr val="3F3F3F"/>
              </a:solidFill>
            </a:endParaRPr>
          </a:p>
        </p:txBody>
      </p:sp>
      <p:pic>
        <p:nvPicPr>
          <p:cNvPr id="245" name="Google Shape;245;p30" descr="C:\Users\Mike\Documents\Sasha\pictures-from-sashbear-s-b\250468_154030601334564_2085497_n.jpg"/>
          <p:cNvPicPr preferRelativeResize="0"/>
          <p:nvPr/>
        </p:nvPicPr>
        <p:blipFill>
          <a:blip r:embed="rId3">
            <a:alphaModFix/>
          </a:blip>
          <a:stretch>
            <a:fillRect/>
          </a:stretch>
        </p:blipFill>
        <p:spPr>
          <a:xfrm>
            <a:off x="8961575" y="1661275"/>
            <a:ext cx="2686850" cy="4607500"/>
          </a:xfrm>
          <a:prstGeom prst="rect">
            <a:avLst/>
          </a:prstGeom>
          <a:noFill/>
          <a:ln>
            <a:noFill/>
          </a:ln>
        </p:spPr>
      </p:pic>
      <p:pic>
        <p:nvPicPr>
          <p:cNvPr id="246" name="Google Shape;246;p30"/>
          <p:cNvPicPr preferRelativeResize="0"/>
          <p:nvPr/>
        </p:nvPicPr>
        <p:blipFill>
          <a:blip r:embed="rId4">
            <a:alphaModFix/>
          </a:blip>
          <a:stretch>
            <a:fillRect/>
          </a:stretch>
        </p:blipFill>
        <p:spPr>
          <a:xfrm>
            <a:off x="2613125" y="4290450"/>
            <a:ext cx="2760873" cy="1847275"/>
          </a:xfrm>
          <a:prstGeom prst="rect">
            <a:avLst/>
          </a:prstGeom>
          <a:noFill/>
          <a:ln>
            <a:noFill/>
          </a:ln>
        </p:spPr>
      </p:pic>
      <p:sp>
        <p:nvSpPr>
          <p:cNvPr id="247" name="Google Shape;247;p30"/>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2"/>
          <p:cNvSpPr txBox="1">
            <a:spLocks noGrp="1"/>
          </p:cNvSpPr>
          <p:nvPr>
            <p:ph type="title"/>
          </p:nvPr>
        </p:nvSpPr>
        <p:spPr>
          <a:xfrm>
            <a:off x="805218" y="394977"/>
            <a:ext cx="10746247" cy="1450757"/>
          </a:xfrm>
          <a:prstGeom prst="rect">
            <a:avLst/>
          </a:prstGeom>
          <a:noFill/>
          <a:ln>
            <a:noFill/>
          </a:ln>
        </p:spPr>
        <p:txBody>
          <a:bodyPr spcFirstLastPara="1" wrap="square" lIns="91425" tIns="45700" rIns="91425" bIns="45700" anchor="b" anchorCtr="0">
            <a:noAutofit/>
          </a:bodyPr>
          <a:lstStyle/>
          <a:p>
            <a:pPr lvl="0" algn="ctr"/>
            <a:r>
              <a:rPr lang="en-CA" dirty="0"/>
              <a:t>BPD at </a:t>
            </a:r>
            <a:r>
              <a:rPr lang="en-CA"/>
              <a:t>a glance…</a:t>
            </a:r>
            <a:br>
              <a:rPr lang="en-CA" dirty="0"/>
            </a:br>
            <a:r>
              <a:rPr lang="en-CA" dirty="0"/>
              <a:t>saying goodbye!</a:t>
            </a:r>
            <a:endParaRPr dirty="0"/>
          </a:p>
        </p:txBody>
      </p:sp>
      <p:sp>
        <p:nvSpPr>
          <p:cNvPr id="179" name="Google Shape;179;p2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0" algn="l" rtl="0">
              <a:lnSpc>
                <a:spcPct val="90000"/>
              </a:lnSpc>
              <a:spcBef>
                <a:spcPts val="0"/>
              </a:spcBef>
              <a:spcAft>
                <a:spcPts val="0"/>
              </a:spcAft>
              <a:buSzPts val="2000"/>
              <a:buNone/>
            </a:pPr>
            <a:endParaRPr lang="en-CA" dirty="0"/>
          </a:p>
          <a:p>
            <a:pPr marL="91440" lvl="0" indent="0" algn="l" rtl="0">
              <a:lnSpc>
                <a:spcPct val="90000"/>
              </a:lnSpc>
              <a:spcBef>
                <a:spcPts val="0"/>
              </a:spcBef>
              <a:spcAft>
                <a:spcPts val="0"/>
              </a:spcAft>
              <a:buSzPts val="2000"/>
              <a:buNone/>
            </a:pPr>
            <a:endParaRPr dirty="0"/>
          </a:p>
        </p:txBody>
      </p:sp>
      <p:sp>
        <p:nvSpPr>
          <p:cNvPr id="4" name="Google Shape;179;p22"/>
          <p:cNvSpPr txBox="1">
            <a:spLocks/>
          </p:cNvSpPr>
          <p:nvPr/>
        </p:nvSpPr>
        <p:spPr>
          <a:xfrm>
            <a:off x="1295173" y="2056996"/>
            <a:ext cx="10058400" cy="4023360"/>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200"/>
              </a:spcBef>
              <a:spcAft>
                <a:spcPts val="0"/>
              </a:spcAft>
              <a:buClr>
                <a:schemeClr val="accent1"/>
              </a:buClr>
              <a:buSzPts val="18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alibri"/>
                <a:ea typeface="Calibri"/>
                <a:cs typeface="Calibri"/>
                <a:sym typeface="Calibri"/>
              </a:defRPr>
            </a:lvl9pPr>
          </a:lstStyle>
          <a:p>
            <a:pPr lvl="1">
              <a:buFont typeface="Wingdings" panose="05000000000000000000" pitchFamily="2" charset="2"/>
              <a:buChar char="§"/>
            </a:pPr>
            <a:endParaRPr lang="en-CA" dirty="0"/>
          </a:p>
        </p:txBody>
      </p:sp>
      <p:pic>
        <p:nvPicPr>
          <p:cNvPr id="7" name="Picture 2" descr="Lake Ontario (1).jpg"/>
          <p:cNvPicPr>
            <a:picLocks noChangeAspect="1"/>
          </p:cNvPicPr>
          <p:nvPr/>
        </p:nvPicPr>
        <p:blipFill>
          <a:blip r:embed="rId3"/>
          <a:srcRect/>
          <a:stretch>
            <a:fillRect/>
          </a:stretch>
        </p:blipFill>
        <p:spPr bwMode="auto">
          <a:xfrm>
            <a:off x="1097280" y="1845734"/>
            <a:ext cx="5423359" cy="4066909"/>
          </a:xfrm>
          <a:prstGeom prst="rect">
            <a:avLst/>
          </a:prstGeom>
          <a:noFill/>
          <a:ln w="9525">
            <a:noFill/>
            <a:miter lim="800000"/>
            <a:headEnd/>
            <a:tailEnd/>
          </a:ln>
        </p:spPr>
      </p:pic>
      <p:pic>
        <p:nvPicPr>
          <p:cNvPr id="8" name="Picture 2" descr="C:\Users\Mike\Documents\Sasha\pictures-from-sashbear-s-b\260163_154270994643858_6779101_n.jpg"/>
          <p:cNvPicPr>
            <a:picLocks noChangeAspect="1" noChangeArrowheads="1"/>
          </p:cNvPicPr>
          <p:nvPr/>
        </p:nvPicPr>
        <p:blipFill rotWithShape="1">
          <a:blip r:embed="rId4"/>
          <a:srcRect b="23916"/>
          <a:stretch/>
        </p:blipFill>
        <p:spPr bwMode="auto">
          <a:xfrm>
            <a:off x="7543927" y="1802186"/>
            <a:ext cx="3492328" cy="4063396"/>
          </a:xfrm>
          <a:prstGeom prst="rect">
            <a:avLst/>
          </a:prstGeom>
          <a:noFill/>
          <a:ln w="9525">
            <a:noFill/>
            <a:miter lim="800000"/>
            <a:headEnd/>
            <a:tailEnd/>
          </a:ln>
        </p:spPr>
      </p:pic>
    </p:spTree>
    <p:extLst>
      <p:ext uri="{BB962C8B-B14F-4D97-AF65-F5344CB8AC3E}">
        <p14:creationId xmlns:p14="http://schemas.microsoft.com/office/powerpoint/2010/main" val="2117399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BPD Quiz - True or False?</a:t>
            </a:r>
            <a:endParaRPr/>
          </a:p>
        </p:txBody>
      </p:sp>
      <p:sp>
        <p:nvSpPr>
          <p:cNvPr id="109" name="Google Shape;109;p14"/>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dirty="0"/>
              <a:t>1. </a:t>
            </a:r>
            <a:r>
              <a:rPr lang="en-US" sz="2800" dirty="0"/>
              <a:t>Borderline Personality Disorder is caused by poor parenting or abuse.</a:t>
            </a:r>
          </a:p>
          <a:p>
            <a:pPr marL="0" lvl="0" indent="0" algn="l" rtl="0">
              <a:spcBef>
                <a:spcPts val="1200"/>
              </a:spcBef>
              <a:spcAft>
                <a:spcPts val="0"/>
              </a:spcAft>
              <a:buNone/>
            </a:pPr>
            <a:r>
              <a:rPr lang="en-US" sz="2800" dirty="0"/>
              <a:t>2.  Borderline Personality Disorder is as serious a mental illness as major depression, bipolar disorder, or schizophrenia.  </a:t>
            </a:r>
            <a:endParaRPr sz="2800" dirty="0"/>
          </a:p>
          <a:p>
            <a:pPr marL="0" lvl="0" indent="0" algn="l" rtl="0">
              <a:spcBef>
                <a:spcPts val="1200"/>
              </a:spcBef>
              <a:spcAft>
                <a:spcPts val="0"/>
              </a:spcAft>
              <a:buNone/>
            </a:pPr>
            <a:r>
              <a:rPr lang="en-US" sz="2800" dirty="0"/>
              <a:t>3. 90% of those with BPD survive with treatment or support.</a:t>
            </a:r>
            <a:endParaRPr sz="2800" dirty="0"/>
          </a:p>
          <a:p>
            <a:pPr marL="0" lvl="0" indent="0" algn="l" rtl="0">
              <a:spcBef>
                <a:spcPts val="1200"/>
              </a:spcBef>
              <a:spcAft>
                <a:spcPts val="0"/>
              </a:spcAft>
              <a:buNone/>
            </a:pPr>
            <a:r>
              <a:rPr lang="en-US" sz="2800" dirty="0"/>
              <a:t>4. Medications are effective to treat BPD.</a:t>
            </a:r>
            <a:endParaRPr sz="2800" dirty="0"/>
          </a:p>
          <a:p>
            <a:pPr marL="0" lvl="0" indent="0" algn="l" rtl="0">
              <a:spcBef>
                <a:spcPts val="1200"/>
              </a:spcBef>
              <a:spcAft>
                <a:spcPts val="0"/>
              </a:spcAft>
              <a:buNone/>
            </a:pPr>
            <a:r>
              <a:rPr lang="en-US" sz="2800" dirty="0"/>
              <a:t>5. Evidence-based treatments for BPD are covered by health insurance companies.</a:t>
            </a:r>
            <a:endParaRPr sz="2800" dirty="0"/>
          </a:p>
          <a:p>
            <a:pPr marL="0" lvl="0" indent="0" algn="l" rtl="0">
              <a:spcBef>
                <a:spcPts val="1200"/>
              </a:spcBef>
              <a:spcAft>
                <a:spcPts val="0"/>
              </a:spcAft>
              <a:buNone/>
            </a:pPr>
            <a:endParaRPr sz="2800" dirty="0"/>
          </a:p>
          <a:p>
            <a:pPr marL="0" lvl="0" indent="0" algn="l" rtl="0">
              <a:spcBef>
                <a:spcPts val="1200"/>
              </a:spcBef>
              <a:spcAft>
                <a:spcPts val="20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1"/>
          <p:cNvPicPr preferRelativeResize="0"/>
          <p:nvPr/>
        </p:nvPicPr>
        <p:blipFill>
          <a:blip r:embed="rId3">
            <a:alphaModFix/>
          </a:blip>
          <a:stretch>
            <a:fillRect/>
          </a:stretch>
        </p:blipFill>
        <p:spPr>
          <a:xfrm>
            <a:off x="1733025" y="246725"/>
            <a:ext cx="8165576" cy="59373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3"/>
          <p:cNvPicPr preferRelativeResize="0"/>
          <p:nvPr/>
        </p:nvPicPr>
        <p:blipFill>
          <a:blip r:embed="rId3">
            <a:alphaModFix/>
          </a:blip>
          <a:stretch>
            <a:fillRect/>
          </a:stretch>
        </p:blipFill>
        <p:spPr>
          <a:xfrm>
            <a:off x="1168212" y="192437"/>
            <a:ext cx="9855578" cy="58213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4"/>
          <p:cNvPicPr preferRelativeResize="0"/>
          <p:nvPr/>
        </p:nvPicPr>
        <p:blipFill>
          <a:blip r:embed="rId3">
            <a:alphaModFix/>
          </a:blip>
          <a:stretch>
            <a:fillRect/>
          </a:stretch>
        </p:blipFill>
        <p:spPr>
          <a:xfrm>
            <a:off x="3700825" y="162925"/>
            <a:ext cx="5171600" cy="6087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1066802" y="236675"/>
            <a:ext cx="57912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400"/>
              <a:t>Michelle Monachino  </a:t>
            </a:r>
            <a:endParaRPr sz="2400"/>
          </a:p>
          <a:p>
            <a:pPr marL="0" lvl="0" indent="0" algn="l" rtl="0">
              <a:spcBef>
                <a:spcPts val="0"/>
              </a:spcBef>
              <a:spcAft>
                <a:spcPts val="0"/>
              </a:spcAft>
              <a:buNone/>
            </a:pPr>
            <a:r>
              <a:rPr lang="en-US" sz="2400"/>
              <a:t>Cortland Manor, New York </a:t>
            </a:r>
            <a:endParaRPr sz="2400"/>
          </a:p>
          <a:p>
            <a:pPr marL="0" lvl="0" indent="0" algn="l" rtl="0">
              <a:spcBef>
                <a:spcPts val="0"/>
              </a:spcBef>
              <a:spcAft>
                <a:spcPts val="0"/>
              </a:spcAft>
              <a:buNone/>
            </a:pPr>
            <a:r>
              <a:rPr lang="en-US" sz="2400"/>
              <a:t>(July 25, 1989 to March 28, 2016)</a:t>
            </a:r>
            <a:endParaRPr sz="2400"/>
          </a:p>
        </p:txBody>
      </p:sp>
      <p:pic>
        <p:nvPicPr>
          <p:cNvPr id="258" name="Google Shape;258;p32"/>
          <p:cNvPicPr preferRelativeResize="0"/>
          <p:nvPr/>
        </p:nvPicPr>
        <p:blipFill>
          <a:blip r:embed="rId3">
            <a:alphaModFix/>
          </a:blip>
          <a:stretch>
            <a:fillRect/>
          </a:stretch>
        </p:blipFill>
        <p:spPr>
          <a:xfrm>
            <a:off x="2502625" y="2661261"/>
            <a:ext cx="4631176" cy="3085525"/>
          </a:xfrm>
          <a:prstGeom prst="rect">
            <a:avLst/>
          </a:prstGeom>
          <a:noFill/>
          <a:ln>
            <a:noFill/>
          </a:ln>
        </p:spPr>
      </p:pic>
      <p:pic>
        <p:nvPicPr>
          <p:cNvPr id="259" name="Google Shape;259;p32"/>
          <p:cNvPicPr preferRelativeResize="0"/>
          <p:nvPr/>
        </p:nvPicPr>
        <p:blipFill rotWithShape="1">
          <a:blip r:embed="rId4">
            <a:alphaModFix/>
          </a:blip>
          <a:srcRect l="12864" t="1270" r="30236" b="-1270"/>
          <a:stretch/>
        </p:blipFill>
        <p:spPr>
          <a:xfrm>
            <a:off x="145625" y="1921962"/>
            <a:ext cx="2575427" cy="4360250"/>
          </a:xfrm>
          <a:prstGeom prst="rect">
            <a:avLst/>
          </a:prstGeom>
          <a:noFill/>
          <a:ln>
            <a:noFill/>
          </a:ln>
        </p:spPr>
      </p:pic>
      <p:pic>
        <p:nvPicPr>
          <p:cNvPr id="260" name="Google Shape;260;p32"/>
          <p:cNvPicPr preferRelativeResize="0"/>
          <p:nvPr/>
        </p:nvPicPr>
        <p:blipFill>
          <a:blip r:embed="rId5">
            <a:alphaModFix/>
          </a:blip>
          <a:stretch>
            <a:fillRect/>
          </a:stretch>
        </p:blipFill>
        <p:spPr>
          <a:xfrm>
            <a:off x="6947000" y="495050"/>
            <a:ext cx="4951475" cy="3398075"/>
          </a:xfrm>
          <a:prstGeom prst="rect">
            <a:avLst/>
          </a:prstGeom>
          <a:noFill/>
          <a:ln>
            <a:noFill/>
          </a:ln>
        </p:spPr>
      </p:pic>
      <p:sp>
        <p:nvSpPr>
          <p:cNvPr id="261" name="Google Shape;261;p32"/>
          <p:cNvSpPr txBox="1"/>
          <p:nvPr/>
        </p:nvSpPr>
        <p:spPr>
          <a:xfrm>
            <a:off x="7571475" y="4332925"/>
            <a:ext cx="4251600" cy="5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Michelle dressed as Audrey Hepburn.</a:t>
            </a:r>
            <a:endParaRPr sz="18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115" name="Google Shape;115;p15"/>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endParaRPr/>
          </a:p>
        </p:txBody>
      </p:sp>
      <p:pic>
        <p:nvPicPr>
          <p:cNvPr id="116" name="Google Shape;116;p15"/>
          <p:cNvPicPr preferRelativeResize="0"/>
          <p:nvPr/>
        </p:nvPicPr>
        <p:blipFill>
          <a:blip r:embed="rId3">
            <a:alphaModFix/>
          </a:blip>
          <a:stretch>
            <a:fillRect/>
          </a:stretch>
        </p:blipFill>
        <p:spPr>
          <a:xfrm>
            <a:off x="3077725" y="3477375"/>
            <a:ext cx="3010850" cy="2331800"/>
          </a:xfrm>
          <a:prstGeom prst="rect">
            <a:avLst/>
          </a:prstGeom>
          <a:noFill/>
          <a:ln>
            <a:noFill/>
          </a:ln>
        </p:spPr>
      </p:pic>
      <p:pic>
        <p:nvPicPr>
          <p:cNvPr id="118" name="Google Shape;118;p15"/>
          <p:cNvPicPr preferRelativeResize="0"/>
          <p:nvPr/>
        </p:nvPicPr>
        <p:blipFill rotWithShape="1">
          <a:blip r:embed="rId4">
            <a:alphaModFix/>
          </a:blip>
          <a:srcRect l="23263" r="-3289"/>
          <a:stretch/>
        </p:blipFill>
        <p:spPr>
          <a:xfrm>
            <a:off x="3280600" y="286600"/>
            <a:ext cx="3320924" cy="3190775"/>
          </a:xfrm>
          <a:prstGeom prst="rect">
            <a:avLst/>
          </a:prstGeom>
          <a:noFill/>
          <a:ln>
            <a:noFill/>
          </a:ln>
        </p:spPr>
      </p:pic>
      <p:pic>
        <p:nvPicPr>
          <p:cNvPr id="119" name="Google Shape;119;p15"/>
          <p:cNvPicPr preferRelativeResize="0"/>
          <p:nvPr/>
        </p:nvPicPr>
        <p:blipFill rotWithShape="1">
          <a:blip r:embed="rId5">
            <a:alphaModFix/>
          </a:blip>
          <a:srcRect r="45163"/>
          <a:stretch/>
        </p:blipFill>
        <p:spPr>
          <a:xfrm>
            <a:off x="6088575" y="1918000"/>
            <a:ext cx="2564374" cy="3891175"/>
          </a:xfrm>
          <a:prstGeom prst="rect">
            <a:avLst/>
          </a:prstGeom>
          <a:noFill/>
          <a:ln>
            <a:noFill/>
          </a:ln>
        </p:spPr>
      </p:pic>
      <p:pic>
        <p:nvPicPr>
          <p:cNvPr id="120" name="Google Shape;120;p15"/>
          <p:cNvPicPr preferRelativeResize="0"/>
          <p:nvPr/>
        </p:nvPicPr>
        <p:blipFill>
          <a:blip r:embed="rId6">
            <a:alphaModFix/>
          </a:blip>
          <a:stretch>
            <a:fillRect/>
          </a:stretch>
        </p:blipFill>
        <p:spPr>
          <a:xfrm>
            <a:off x="1049600" y="286600"/>
            <a:ext cx="2183325" cy="2646175"/>
          </a:xfrm>
          <a:prstGeom prst="rect">
            <a:avLst/>
          </a:prstGeom>
          <a:noFill/>
          <a:ln>
            <a:noFill/>
          </a:ln>
        </p:spPr>
      </p:pic>
      <p:pic>
        <p:nvPicPr>
          <p:cNvPr id="121" name="Google Shape;121;p15"/>
          <p:cNvPicPr preferRelativeResize="0"/>
          <p:nvPr/>
        </p:nvPicPr>
        <p:blipFill rotWithShape="1">
          <a:blip r:embed="rId7">
            <a:alphaModFix/>
          </a:blip>
          <a:srcRect l="49869" b="50775"/>
          <a:stretch/>
        </p:blipFill>
        <p:spPr>
          <a:xfrm>
            <a:off x="6088575" y="309250"/>
            <a:ext cx="2636551" cy="2331800"/>
          </a:xfrm>
          <a:prstGeom prst="rect">
            <a:avLst/>
          </a:prstGeom>
          <a:noFill/>
          <a:ln>
            <a:noFill/>
          </a:ln>
        </p:spPr>
      </p:pic>
      <p:pic>
        <p:nvPicPr>
          <p:cNvPr id="122" name="Google Shape;122;p15"/>
          <p:cNvPicPr preferRelativeResize="0"/>
          <p:nvPr/>
        </p:nvPicPr>
        <p:blipFill rotWithShape="1">
          <a:blip r:embed="rId8">
            <a:alphaModFix/>
          </a:blip>
          <a:srcRect l="30729" t="13427" r="14493"/>
          <a:stretch/>
        </p:blipFill>
        <p:spPr>
          <a:xfrm>
            <a:off x="1097275" y="2932775"/>
            <a:ext cx="2339248" cy="2876400"/>
          </a:xfrm>
          <a:prstGeom prst="rect">
            <a:avLst/>
          </a:prstGeom>
          <a:noFill/>
          <a:ln>
            <a:noFill/>
          </a:ln>
        </p:spPr>
      </p:pic>
      <p:pic>
        <p:nvPicPr>
          <p:cNvPr id="123" name="Google Shape;123;p15"/>
          <p:cNvPicPr preferRelativeResize="0"/>
          <p:nvPr/>
        </p:nvPicPr>
        <p:blipFill rotWithShape="1">
          <a:blip r:embed="rId9">
            <a:alphaModFix/>
          </a:blip>
          <a:srcRect l="40204" t="15966" r="21420"/>
          <a:stretch/>
        </p:blipFill>
        <p:spPr>
          <a:xfrm>
            <a:off x="8660200" y="2641050"/>
            <a:ext cx="2502725" cy="3190775"/>
          </a:xfrm>
          <a:prstGeom prst="rect">
            <a:avLst/>
          </a:prstGeom>
          <a:noFill/>
          <a:ln>
            <a:noFill/>
          </a:ln>
        </p:spPr>
      </p:pic>
      <p:pic>
        <p:nvPicPr>
          <p:cNvPr id="3" name="Picture 2">
            <a:extLst>
              <a:ext uri="{FF2B5EF4-FFF2-40B4-BE49-F238E27FC236}">
                <a16:creationId xmlns:a16="http://schemas.microsoft.com/office/drawing/2014/main" id="{2C3A82B9-381A-4B18-902C-86691E063E78}"/>
              </a:ext>
            </a:extLst>
          </p:cNvPr>
          <p:cNvPicPr>
            <a:picLocks noChangeAspect="1"/>
          </p:cNvPicPr>
          <p:nvPr/>
        </p:nvPicPr>
        <p:blipFill rotWithShape="1">
          <a:blip r:embed="rId10"/>
          <a:srcRect r="25257" b="27639"/>
          <a:stretch/>
        </p:blipFill>
        <p:spPr>
          <a:xfrm>
            <a:off x="8725126" y="309251"/>
            <a:ext cx="2417274" cy="2331800"/>
          </a:xfrm>
          <a:prstGeom prst="rect">
            <a:avLst/>
          </a:prstGeom>
        </p:spPr>
      </p:pic>
    </p:spTree>
    <p:extLst>
      <p:ext uri="{BB962C8B-B14F-4D97-AF65-F5344CB8AC3E}">
        <p14:creationId xmlns:p14="http://schemas.microsoft.com/office/powerpoint/2010/main" val="3218229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BPD Statistics</a:t>
            </a:r>
            <a:endParaRPr/>
          </a:p>
        </p:txBody>
      </p:sp>
      <p:sp>
        <p:nvSpPr>
          <p:cNvPr id="277" name="Google Shape;277;p35"/>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457200" lvl="0" indent="-342900" algn="l" rtl="0">
              <a:spcBef>
                <a:spcPts val="0"/>
              </a:spcBef>
              <a:spcAft>
                <a:spcPts val="0"/>
              </a:spcAft>
              <a:buSzPts val="1800"/>
              <a:buChar char="❏"/>
            </a:pPr>
            <a:r>
              <a:rPr lang="en-US" sz="2400" dirty="0"/>
              <a:t>BPD affects up to 6% of the population.</a:t>
            </a:r>
            <a:endParaRPr sz="2400" dirty="0"/>
          </a:p>
          <a:p>
            <a:pPr marL="457200" lvl="0" indent="-381000" algn="l" rtl="0">
              <a:spcBef>
                <a:spcPts val="0"/>
              </a:spcBef>
              <a:spcAft>
                <a:spcPts val="0"/>
              </a:spcAft>
              <a:buSzPts val="2400"/>
              <a:buChar char="❏"/>
            </a:pPr>
            <a:r>
              <a:rPr lang="en-US" sz="2400" dirty="0"/>
              <a:t>80% of those hospitalized with BPD have engaged in self-harm or non-suicidal self injury.</a:t>
            </a:r>
            <a:endParaRPr sz="2400" dirty="0"/>
          </a:p>
          <a:p>
            <a:pPr marL="457200" lvl="0" indent="-381000" algn="l" rtl="0">
              <a:spcBef>
                <a:spcPts val="0"/>
              </a:spcBef>
              <a:spcAft>
                <a:spcPts val="0"/>
              </a:spcAft>
              <a:buSzPts val="2400"/>
              <a:buChar char="❏"/>
            </a:pPr>
            <a:r>
              <a:rPr lang="en-US" sz="2400" dirty="0"/>
              <a:t>Up to 75% of those with BPD attempt suicide during the course of their illness.</a:t>
            </a:r>
            <a:endParaRPr sz="2400" dirty="0"/>
          </a:p>
          <a:p>
            <a:pPr marL="457200" lvl="0" indent="-381000" algn="l" rtl="0">
              <a:spcBef>
                <a:spcPts val="0"/>
              </a:spcBef>
              <a:spcAft>
                <a:spcPts val="0"/>
              </a:spcAft>
              <a:buSzPts val="2400"/>
              <a:buChar char="❏"/>
            </a:pPr>
            <a:r>
              <a:rPr lang="en-US" sz="2400" dirty="0"/>
              <a:t>50-80% of those diagnosed also have a substance abuse disorder.</a:t>
            </a:r>
            <a:endParaRPr sz="2400" dirty="0"/>
          </a:p>
          <a:p>
            <a:pPr marL="457200" lvl="0" indent="-381000" algn="l" rtl="0">
              <a:spcBef>
                <a:spcPts val="0"/>
              </a:spcBef>
              <a:spcAft>
                <a:spcPts val="0"/>
              </a:spcAft>
              <a:buSzPts val="2400"/>
              <a:buChar char="❏"/>
            </a:pPr>
            <a:r>
              <a:rPr lang="en-US" sz="2400" dirty="0"/>
              <a:t>Sadly, up to 10% of individuals with BPD lose their lives to suicide.  </a:t>
            </a:r>
            <a:endParaRPr sz="2400" dirty="0"/>
          </a:p>
          <a:p>
            <a:pPr marL="457200" lvl="0" indent="-381000" algn="l" rtl="0">
              <a:spcBef>
                <a:spcPts val="0"/>
              </a:spcBef>
              <a:spcAft>
                <a:spcPts val="0"/>
              </a:spcAft>
              <a:buSzPts val="2400"/>
              <a:buChar char="❏"/>
            </a:pPr>
            <a:r>
              <a:rPr lang="en-US" sz="2400" dirty="0"/>
              <a:t>More than 90% survive with access to treatment and support, but these resources are difficult to afford and access across the United States.  This is a public health crisis.  </a:t>
            </a:r>
            <a:endParaRPr sz="2400" dirty="0"/>
          </a:p>
          <a:p>
            <a:pPr marL="91440" lvl="0" indent="0" algn="l" rtl="0">
              <a:spcBef>
                <a:spcPts val="0"/>
              </a:spcBef>
              <a:spcAft>
                <a:spcPts val="0"/>
              </a:spcAft>
              <a:buNone/>
            </a:pPr>
            <a:endParaRPr sz="2400" dirty="0"/>
          </a:p>
          <a:p>
            <a:pPr marL="91440" lvl="0" indent="0" algn="l" rtl="0">
              <a:spcBef>
                <a:spcPts val="0"/>
              </a:spcBef>
              <a:spcAft>
                <a:spcPts val="0"/>
              </a:spcAft>
              <a:buClr>
                <a:schemeClr val="dk1"/>
              </a:buClr>
              <a:buSzPts val="2000"/>
              <a:buFont typeface="Arial"/>
              <a:buNone/>
            </a:pPr>
            <a:endParaRPr sz="2400" dirty="0"/>
          </a:p>
          <a:p>
            <a:pPr marL="91440" lvl="0" indent="0" algn="l" rtl="0">
              <a:spcBef>
                <a:spcPts val="0"/>
              </a:spcBef>
              <a:spcAft>
                <a:spcPts val="0"/>
              </a:spcAft>
              <a:buClr>
                <a:schemeClr val="dk1"/>
              </a:buClr>
              <a:buSzPts val="2000"/>
              <a:buFont typeface="Arial"/>
              <a:buNone/>
            </a:pPr>
            <a:endParaRPr dirty="0"/>
          </a:p>
          <a:p>
            <a:pPr marL="0" lvl="0" indent="0" algn="l" rtl="0">
              <a:spcBef>
                <a:spcPts val="1200"/>
              </a:spcBef>
              <a:spcAft>
                <a:spcPts val="20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txBox="1">
            <a:spLocks noGrp="1"/>
          </p:cNvSpPr>
          <p:nvPr>
            <p:ph type="title"/>
          </p:nvPr>
        </p:nvSpPr>
        <p:spPr>
          <a:xfrm>
            <a:off x="436825" y="257475"/>
            <a:ext cx="10544100" cy="10467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sz="3000" b="1" dirty="0"/>
              <a:t>Barriers to BPD Recovery &amp; Risk Factors for Suicide </a:t>
            </a:r>
            <a:endParaRPr sz="3000" b="1" dirty="0"/>
          </a:p>
        </p:txBody>
      </p:sp>
      <p:sp>
        <p:nvSpPr>
          <p:cNvPr id="289" name="Google Shape;289;p37"/>
          <p:cNvSpPr txBox="1">
            <a:spLocks noGrp="1"/>
          </p:cNvSpPr>
          <p:nvPr>
            <p:ph type="body" idx="1"/>
          </p:nvPr>
        </p:nvSpPr>
        <p:spPr>
          <a:xfrm>
            <a:off x="204788" y="1845725"/>
            <a:ext cx="11719037" cy="4023300"/>
          </a:xfrm>
          <a:prstGeom prst="rect">
            <a:avLst/>
          </a:prstGeom>
          <a:noFill/>
          <a:ln>
            <a:noFill/>
          </a:ln>
        </p:spPr>
        <p:txBody>
          <a:bodyPr spcFirstLastPara="1" wrap="square" lIns="0" tIns="45700" rIns="0" bIns="45700" anchor="t" anchorCtr="0">
            <a:noAutofit/>
          </a:bodyPr>
          <a:lstStyle/>
          <a:p>
            <a:pPr marL="91440" lvl="0" indent="-183515" algn="l" rtl="0">
              <a:lnSpc>
                <a:spcPct val="70000"/>
              </a:lnSpc>
              <a:spcBef>
                <a:spcPts val="0"/>
              </a:spcBef>
              <a:spcAft>
                <a:spcPts val="0"/>
              </a:spcAft>
              <a:buSzPts val="2400"/>
              <a:buFont typeface="Noto Sans Symbols"/>
              <a:buChar char="❖"/>
            </a:pPr>
            <a:r>
              <a:rPr lang="en-US" sz="2400" dirty="0"/>
              <a:t>  </a:t>
            </a:r>
            <a:r>
              <a:rPr lang="en-US" sz="2800" dirty="0"/>
              <a:t>Difficulty getting a BPD diagnosis.</a:t>
            </a:r>
            <a:endParaRPr sz="2800" dirty="0"/>
          </a:p>
          <a:p>
            <a:pPr marL="91440" lvl="0" indent="-183515" algn="l" rtl="0">
              <a:lnSpc>
                <a:spcPct val="70000"/>
              </a:lnSpc>
              <a:spcBef>
                <a:spcPts val="0"/>
              </a:spcBef>
              <a:spcAft>
                <a:spcPts val="0"/>
              </a:spcAft>
              <a:buSzPts val="2400"/>
              <a:buFont typeface="Noto Sans Symbols"/>
              <a:buChar char="❖"/>
            </a:pPr>
            <a:r>
              <a:rPr lang="en-US" sz="2800" dirty="0"/>
              <a:t>  Conflicting information from health care professionals about BPD.</a:t>
            </a:r>
            <a:endParaRPr sz="2800" dirty="0"/>
          </a:p>
          <a:p>
            <a:pPr marL="91440" lvl="0" indent="-183515" algn="l" rtl="0">
              <a:lnSpc>
                <a:spcPct val="70000"/>
              </a:lnSpc>
              <a:spcBef>
                <a:spcPts val="0"/>
              </a:spcBef>
              <a:spcAft>
                <a:spcPts val="0"/>
              </a:spcAft>
              <a:buSzPts val="2400"/>
              <a:buFont typeface="Noto Sans Symbols"/>
              <a:buChar char="❖"/>
            </a:pPr>
            <a:r>
              <a:rPr lang="en-US" sz="2800" dirty="0"/>
              <a:t>  HIPPA laws preventing parents from information to protect loved ones.</a:t>
            </a:r>
            <a:endParaRPr sz="2800" dirty="0"/>
          </a:p>
          <a:p>
            <a:pPr marL="91440" lvl="0" indent="-183515" algn="l" rtl="0">
              <a:lnSpc>
                <a:spcPct val="70000"/>
              </a:lnSpc>
              <a:spcBef>
                <a:spcPts val="0"/>
              </a:spcBef>
              <a:spcAft>
                <a:spcPts val="0"/>
              </a:spcAft>
              <a:buSzPts val="2400"/>
              <a:buFont typeface="Noto Sans Symbols"/>
              <a:buChar char="❖"/>
            </a:pPr>
            <a:r>
              <a:rPr lang="en-US" sz="2800" dirty="0"/>
              <a:t>  Difficulty finding affordable evidence-based treatment covered by insurance.</a:t>
            </a:r>
            <a:endParaRPr sz="2800" dirty="0"/>
          </a:p>
          <a:p>
            <a:pPr marL="91440" lvl="0" indent="-183515" algn="l" rtl="0">
              <a:lnSpc>
                <a:spcPct val="70000"/>
              </a:lnSpc>
              <a:spcBef>
                <a:spcPts val="0"/>
              </a:spcBef>
              <a:spcAft>
                <a:spcPts val="0"/>
              </a:spcAft>
              <a:buSzPts val="2400"/>
              <a:buFont typeface="Noto Sans Symbols"/>
              <a:buChar char="❖"/>
            </a:pPr>
            <a:r>
              <a:rPr lang="en-US" sz="2800" dirty="0"/>
              <a:t>  Negative experiences with crisis intervention/emergency room care.</a:t>
            </a:r>
            <a:endParaRPr sz="2800" dirty="0"/>
          </a:p>
          <a:p>
            <a:pPr marL="91440" lvl="0" indent="-183515" algn="l" rtl="0">
              <a:lnSpc>
                <a:spcPct val="70000"/>
              </a:lnSpc>
              <a:spcBef>
                <a:spcPts val="0"/>
              </a:spcBef>
              <a:spcAft>
                <a:spcPts val="0"/>
              </a:spcAft>
              <a:buSzPts val="2400"/>
              <a:buFont typeface="Noto Sans Symbols"/>
              <a:buChar char="❖"/>
            </a:pPr>
            <a:r>
              <a:rPr lang="en-US" sz="2800" dirty="0"/>
              <a:t>  Experiences of stigma and discrimination.</a:t>
            </a:r>
          </a:p>
          <a:p>
            <a:pPr marL="91440" lvl="0" indent="-183515" algn="l" rtl="0">
              <a:lnSpc>
                <a:spcPct val="70000"/>
              </a:lnSpc>
              <a:spcBef>
                <a:spcPts val="0"/>
              </a:spcBef>
              <a:spcAft>
                <a:spcPts val="0"/>
              </a:spcAft>
              <a:buSzPts val="2400"/>
              <a:buFont typeface="Noto Sans Symbols"/>
              <a:buChar char="❖"/>
            </a:pPr>
            <a:r>
              <a:rPr lang="en-US" sz="2800" dirty="0"/>
              <a:t>   Difficulty getting care for high functioning children with social, behavioral, or    functional disabilities as a result of BPD.</a:t>
            </a:r>
            <a:endParaRPr sz="2800" dirty="0"/>
          </a:p>
          <a:p>
            <a:pPr marL="91440" lvl="0" indent="-183515" algn="l" rtl="0">
              <a:lnSpc>
                <a:spcPct val="70000"/>
              </a:lnSpc>
              <a:spcBef>
                <a:spcPts val="0"/>
              </a:spcBef>
              <a:spcAft>
                <a:spcPts val="0"/>
              </a:spcAft>
              <a:buSzPts val="2400"/>
              <a:buFont typeface="Noto Sans Symbols"/>
              <a:buChar char="❖"/>
            </a:pPr>
            <a:r>
              <a:rPr lang="en-US" sz="2800" dirty="0"/>
              <a:t>   Lack of community support and educational resources.</a:t>
            </a:r>
            <a:endParaRPr sz="2800" dirty="0"/>
          </a:p>
          <a:p>
            <a:pPr marL="91440" lvl="0" indent="-183515" algn="l" rtl="0">
              <a:lnSpc>
                <a:spcPct val="70000"/>
              </a:lnSpc>
              <a:spcBef>
                <a:spcPts val="0"/>
              </a:spcBef>
              <a:spcAft>
                <a:spcPts val="0"/>
              </a:spcAft>
              <a:buSzPts val="2400"/>
              <a:buChar char="❖"/>
            </a:pPr>
            <a:r>
              <a:rPr lang="en-US" sz="2800" dirty="0"/>
              <a:t>   Challenges finding treatment for co-occurring disorders/substance abuse.</a:t>
            </a:r>
            <a:endParaRPr sz="2800" dirty="0"/>
          </a:p>
          <a:p>
            <a:pPr marL="0" lvl="0" indent="0" algn="l" rtl="0">
              <a:lnSpc>
                <a:spcPct val="70000"/>
              </a:lnSpc>
              <a:spcBef>
                <a:spcPts val="1400"/>
              </a:spcBef>
              <a:spcAft>
                <a:spcPts val="0"/>
              </a:spcAft>
              <a:buNone/>
            </a:pPr>
            <a:endParaRPr sz="2800" dirty="0"/>
          </a:p>
          <a:p>
            <a:pPr marL="91440" lvl="0" indent="0" algn="l" rtl="0">
              <a:lnSpc>
                <a:spcPct val="70000"/>
              </a:lnSpc>
              <a:spcBef>
                <a:spcPts val="1400"/>
              </a:spcBef>
              <a:spcAft>
                <a:spcPts val="0"/>
              </a:spcAft>
              <a:buNone/>
            </a:pPr>
            <a:endParaRPr sz="2400" dirty="0"/>
          </a:p>
          <a:p>
            <a:pPr marL="0" lvl="0" indent="0" algn="l" rtl="0">
              <a:lnSpc>
                <a:spcPct val="70000"/>
              </a:lnSpc>
              <a:spcBef>
                <a:spcPts val="1400"/>
              </a:spcBef>
              <a:spcAft>
                <a:spcPts val="0"/>
              </a:spcAft>
              <a:buSzPts val="2400"/>
              <a:buNone/>
            </a:pPr>
            <a:endParaRPr sz="2400" dirty="0"/>
          </a:p>
          <a:p>
            <a:pPr marL="91440" lvl="0" indent="0" algn="l" rtl="0">
              <a:lnSpc>
                <a:spcPct val="70000"/>
              </a:lnSpc>
              <a:spcBef>
                <a:spcPts val="1400"/>
              </a:spcBef>
              <a:spcAft>
                <a:spcPts val="0"/>
              </a:spcAft>
              <a:buNone/>
            </a:pPr>
            <a:endParaRPr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a:spLocks noGrp="1"/>
          </p:cNvSpPr>
          <p:nvPr>
            <p:ph type="title"/>
          </p:nvPr>
        </p:nvSpPr>
        <p:spPr>
          <a:xfrm>
            <a:off x="0" y="286604"/>
            <a:ext cx="11155680" cy="120406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dirty="0"/>
              <a:t>Public Health Recommendations for BPD</a:t>
            </a:r>
            <a:endParaRPr dirty="0"/>
          </a:p>
        </p:txBody>
      </p:sp>
      <p:sp>
        <p:nvSpPr>
          <p:cNvPr id="283" name="Google Shape;283;p36"/>
          <p:cNvSpPr txBox="1">
            <a:spLocks noGrp="1"/>
          </p:cNvSpPr>
          <p:nvPr>
            <p:ph type="body" idx="1"/>
          </p:nvPr>
        </p:nvSpPr>
        <p:spPr>
          <a:xfrm>
            <a:off x="185738" y="1845734"/>
            <a:ext cx="11815762" cy="4023360"/>
          </a:xfrm>
          <a:prstGeom prst="rect">
            <a:avLst/>
          </a:prstGeom>
          <a:noFill/>
          <a:ln>
            <a:noFill/>
          </a:ln>
        </p:spPr>
        <p:txBody>
          <a:bodyPr spcFirstLastPara="1" wrap="square" lIns="0" tIns="45700" rIns="0" bIns="45700" anchor="t" anchorCtr="0">
            <a:noAutofit/>
          </a:bodyPr>
          <a:lstStyle/>
          <a:p>
            <a:pPr marL="38100" lvl="0" indent="0" algn="l" rtl="0">
              <a:lnSpc>
                <a:spcPct val="90000"/>
              </a:lnSpc>
              <a:spcBef>
                <a:spcPts val="0"/>
              </a:spcBef>
              <a:spcAft>
                <a:spcPts val="0"/>
              </a:spcAft>
              <a:buSzPts val="3000"/>
              <a:buNone/>
            </a:pPr>
            <a:r>
              <a:rPr lang="en-US" sz="3000" dirty="0"/>
              <a:t>1. Increase training of healthcare professionals to diagnose, refer, and treat BPD using evidence-based interventions.</a:t>
            </a:r>
            <a:endParaRPr sz="3000" dirty="0"/>
          </a:p>
          <a:p>
            <a:pPr marL="38100" lvl="0" indent="0" algn="l" rtl="0">
              <a:lnSpc>
                <a:spcPct val="90000"/>
              </a:lnSpc>
              <a:spcBef>
                <a:spcPts val="0"/>
              </a:spcBef>
              <a:spcAft>
                <a:spcPts val="0"/>
              </a:spcAft>
              <a:buSzPts val="3000"/>
              <a:buNone/>
            </a:pPr>
            <a:r>
              <a:rPr lang="en-US" sz="3000" dirty="0"/>
              <a:t>2. Increase training of emergency and crisis specialist regarding best BPD practices to support those impacted by self-harm and suicidality.</a:t>
            </a:r>
            <a:endParaRPr sz="3000" dirty="0"/>
          </a:p>
          <a:p>
            <a:pPr marL="38100" lvl="0" indent="0" algn="l" rtl="0">
              <a:lnSpc>
                <a:spcPct val="90000"/>
              </a:lnSpc>
              <a:spcBef>
                <a:spcPts val="0"/>
              </a:spcBef>
              <a:spcAft>
                <a:spcPts val="0"/>
              </a:spcAft>
              <a:buSzPts val="3000"/>
              <a:buNone/>
            </a:pPr>
            <a:r>
              <a:rPr lang="en-US" sz="3000" dirty="0"/>
              <a:t>3. Identify BPD as a high risk population for suicide loss.</a:t>
            </a:r>
            <a:endParaRPr sz="3000" dirty="0"/>
          </a:p>
          <a:p>
            <a:pPr marL="38100" lvl="0" indent="0" algn="l" rtl="0">
              <a:lnSpc>
                <a:spcPct val="90000"/>
              </a:lnSpc>
              <a:spcBef>
                <a:spcPts val="0"/>
              </a:spcBef>
              <a:spcAft>
                <a:spcPts val="0"/>
              </a:spcAft>
              <a:buSzPts val="3000"/>
              <a:buNone/>
            </a:pPr>
            <a:r>
              <a:rPr lang="en-US" sz="3000" dirty="0"/>
              <a:t>4. Improve mental health literacy and public education about BPD as a serious mental illness.</a:t>
            </a:r>
            <a:endParaRPr sz="3000" dirty="0"/>
          </a:p>
          <a:p>
            <a:pPr marL="38100" lvl="0" indent="0" algn="l" rtl="0">
              <a:lnSpc>
                <a:spcPct val="90000"/>
              </a:lnSpc>
              <a:spcBef>
                <a:spcPts val="0"/>
              </a:spcBef>
              <a:spcAft>
                <a:spcPts val="0"/>
              </a:spcAft>
              <a:buSzPts val="3000"/>
              <a:buNone/>
            </a:pPr>
            <a:r>
              <a:rPr lang="en-US" sz="3000" dirty="0"/>
              <a:t>5. Advocate for increased access to evidence-based treatments through parity for insurance reimbursements on par with others serious mental illness.</a:t>
            </a:r>
            <a:endParaRPr sz="3000" dirty="0"/>
          </a:p>
          <a:p>
            <a:pPr marL="0" lvl="0" indent="0" algn="l" rtl="0">
              <a:lnSpc>
                <a:spcPct val="90000"/>
              </a:lnSpc>
              <a:spcBef>
                <a:spcPts val="0"/>
              </a:spcBef>
              <a:spcAft>
                <a:spcPts val="0"/>
              </a:spcAft>
              <a:buSzPts val="2000"/>
              <a:buNone/>
            </a:pPr>
            <a:endParaRPr sz="3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dirty="0"/>
              <a:t>Unique Factors of BPD Loss &amp; Grieving</a:t>
            </a:r>
            <a:endParaRPr dirty="0"/>
          </a:p>
        </p:txBody>
      </p:sp>
      <p:sp>
        <p:nvSpPr>
          <p:cNvPr id="295" name="Google Shape;295;p3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127000" algn="l" rtl="0">
              <a:lnSpc>
                <a:spcPct val="90000"/>
              </a:lnSpc>
              <a:spcBef>
                <a:spcPts val="0"/>
              </a:spcBef>
              <a:spcAft>
                <a:spcPts val="0"/>
              </a:spcAft>
              <a:buSzPts val="2000"/>
              <a:buFont typeface="Noto Sans Symbols"/>
              <a:buChar char="❖"/>
            </a:pPr>
            <a:r>
              <a:rPr lang="en-US" sz="2400" dirty="0"/>
              <a:t> </a:t>
            </a:r>
            <a:r>
              <a:rPr lang="en-US" dirty="0"/>
              <a:t>BPD Loss is a form of </a:t>
            </a:r>
            <a:r>
              <a:rPr lang="en-US" u="sng" dirty="0"/>
              <a:t>complicated grief </a:t>
            </a:r>
            <a:r>
              <a:rPr lang="en-US" dirty="0"/>
              <a:t>because families already traumatized by trajectory of illness, having been repeatedly exposed to self-harm, suicidality, and impulsive behaviors. </a:t>
            </a:r>
          </a:p>
          <a:p>
            <a:pPr marL="91440" lvl="0" indent="-127000" algn="l" rtl="0">
              <a:lnSpc>
                <a:spcPct val="90000"/>
              </a:lnSpc>
              <a:spcBef>
                <a:spcPts val="0"/>
              </a:spcBef>
              <a:spcAft>
                <a:spcPts val="0"/>
              </a:spcAft>
              <a:buSzPts val="2000"/>
              <a:buFont typeface="Noto Sans Symbols"/>
              <a:buChar char="❖"/>
            </a:pPr>
            <a:endParaRPr lang="en-US" dirty="0"/>
          </a:p>
          <a:p>
            <a:pPr marL="91440" lvl="0" indent="-127000" algn="l" rtl="0">
              <a:lnSpc>
                <a:spcPct val="90000"/>
              </a:lnSpc>
              <a:spcBef>
                <a:spcPts val="0"/>
              </a:spcBef>
              <a:spcAft>
                <a:spcPts val="0"/>
              </a:spcAft>
              <a:buSzPts val="2000"/>
              <a:buFont typeface="Noto Sans Symbols"/>
              <a:buChar char="❖"/>
            </a:pPr>
            <a:r>
              <a:rPr lang="en-US" dirty="0"/>
              <a:t>Those who die as a result of BPD and suicide typically </a:t>
            </a:r>
            <a:r>
              <a:rPr lang="en-US" u="sng" dirty="0"/>
              <a:t>accessed mental health services in the months prior to their death.</a:t>
            </a:r>
            <a:r>
              <a:rPr lang="en-US" dirty="0"/>
              <a:t>  Loved ones were aware and actively trying to help them.  </a:t>
            </a:r>
            <a:endParaRPr dirty="0"/>
          </a:p>
          <a:p>
            <a:pPr marL="91440" lvl="0" indent="-127000" algn="l" rtl="0">
              <a:lnSpc>
                <a:spcPct val="90000"/>
              </a:lnSpc>
              <a:spcBef>
                <a:spcPts val="1400"/>
              </a:spcBef>
              <a:spcAft>
                <a:spcPts val="0"/>
              </a:spcAft>
              <a:buSzPts val="2000"/>
              <a:buFont typeface="Noto Sans Symbols"/>
              <a:buChar char="❖"/>
            </a:pPr>
            <a:r>
              <a:rPr lang="en-US" dirty="0"/>
              <a:t> Death by BPD and suicide is often caused by </a:t>
            </a:r>
            <a:r>
              <a:rPr lang="en-US" u="sng" dirty="0"/>
              <a:t>a myriad of social, economic and political factors </a:t>
            </a:r>
            <a:r>
              <a:rPr lang="en-US" dirty="0"/>
              <a:t>in addition to the way the illness presents in the individual.  These may include lack of access to treatment, education, stigma around BPD, etc.  </a:t>
            </a:r>
          </a:p>
          <a:p>
            <a:pPr marL="91440" lvl="0" indent="-127000" algn="l" rtl="0">
              <a:lnSpc>
                <a:spcPct val="90000"/>
              </a:lnSpc>
              <a:spcBef>
                <a:spcPts val="1400"/>
              </a:spcBef>
              <a:spcAft>
                <a:spcPts val="0"/>
              </a:spcAft>
              <a:buSzPts val="2000"/>
              <a:buFont typeface="Noto Sans Symbols"/>
              <a:buChar char="❖"/>
            </a:pPr>
            <a:r>
              <a:rPr lang="en-US" dirty="0"/>
              <a:t>  It is important for family members to </a:t>
            </a:r>
            <a:r>
              <a:rPr lang="en-US" u="sng" dirty="0"/>
              <a:t>not just blame themselves, or their loved ones </a:t>
            </a:r>
            <a:r>
              <a:rPr lang="en-US" dirty="0"/>
              <a:t>– but to validate their lived experiences of not being able to help their loved ones.</a:t>
            </a:r>
          </a:p>
          <a:p>
            <a:pPr marL="0" lvl="0" indent="0" algn="l" rtl="0">
              <a:lnSpc>
                <a:spcPct val="90000"/>
              </a:lnSpc>
              <a:spcBef>
                <a:spcPts val="1400"/>
              </a:spcBef>
              <a:spcAft>
                <a:spcPts val="0"/>
              </a:spcAft>
              <a:buSzPts val="20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9C77B0-C5B6-494C-9E8D-B7CF4C1A6EB5}"/>
              </a:ext>
            </a:extLst>
          </p:cNvPr>
          <p:cNvSpPr>
            <a:spLocks noGrp="1"/>
          </p:cNvSpPr>
          <p:nvPr>
            <p:ph type="body" idx="1"/>
          </p:nvPr>
        </p:nvSpPr>
        <p:spPr>
          <a:xfrm>
            <a:off x="1097280" y="657225"/>
            <a:ext cx="6403658" cy="5211869"/>
          </a:xfrm>
        </p:spPr>
        <p:txBody>
          <a:bodyPr/>
          <a:lstStyle/>
          <a:p>
            <a:r>
              <a:rPr lang="en-US" dirty="0"/>
              <a:t>“Going to lose my mind, not because I have BPD, but because of all the stigma attached to it. PLEASE educate yourself before you judge me :)”</a:t>
            </a:r>
          </a:p>
          <a:p>
            <a:endParaRPr lang="en-US" dirty="0"/>
          </a:p>
          <a:p>
            <a:r>
              <a:rPr lang="en-US" dirty="0"/>
              <a:t>“Wouldn’t it be great if we can talk about our problems/illnesses or show our scars without judgement from others?”</a:t>
            </a:r>
          </a:p>
          <a:p>
            <a:endParaRPr lang="en-US" dirty="0"/>
          </a:p>
          <a:p>
            <a:r>
              <a:rPr lang="en-US" dirty="0"/>
              <a:t>https://ottawacitizen.com/news/local-news/lauren-richards-took-her-own-life-at-26-she-left-behind-devastated-loved-ones-and-a-haunting-question</a:t>
            </a:r>
          </a:p>
          <a:p>
            <a:endParaRPr lang="en-US" dirty="0"/>
          </a:p>
        </p:txBody>
      </p:sp>
      <p:pic>
        <p:nvPicPr>
          <p:cNvPr id="5" name="Picture 4">
            <a:extLst>
              <a:ext uri="{FF2B5EF4-FFF2-40B4-BE49-F238E27FC236}">
                <a16:creationId xmlns:a16="http://schemas.microsoft.com/office/drawing/2014/main" id="{3C31BAA8-7D68-4B4D-A55E-8AAA29BD098D}"/>
              </a:ext>
            </a:extLst>
          </p:cNvPr>
          <p:cNvPicPr>
            <a:picLocks noChangeAspect="1"/>
          </p:cNvPicPr>
          <p:nvPr/>
        </p:nvPicPr>
        <p:blipFill>
          <a:blip r:embed="rId2"/>
          <a:stretch>
            <a:fillRect/>
          </a:stretch>
        </p:blipFill>
        <p:spPr>
          <a:xfrm>
            <a:off x="8034337" y="404813"/>
            <a:ext cx="3206749" cy="2405062"/>
          </a:xfrm>
          <a:prstGeom prst="rect">
            <a:avLst/>
          </a:prstGeom>
        </p:spPr>
      </p:pic>
      <p:sp>
        <p:nvSpPr>
          <p:cNvPr id="6" name="TextBox 5">
            <a:extLst>
              <a:ext uri="{FF2B5EF4-FFF2-40B4-BE49-F238E27FC236}">
                <a16:creationId xmlns:a16="http://schemas.microsoft.com/office/drawing/2014/main" id="{2998F9D1-3804-461D-B7C4-D6F8395092E8}"/>
              </a:ext>
            </a:extLst>
          </p:cNvPr>
          <p:cNvSpPr txBox="1"/>
          <p:nvPr/>
        </p:nvSpPr>
        <p:spPr>
          <a:xfrm>
            <a:off x="7910513" y="3209925"/>
            <a:ext cx="3914775" cy="1200329"/>
          </a:xfrm>
          <a:prstGeom prst="rect">
            <a:avLst/>
          </a:prstGeom>
          <a:noFill/>
        </p:spPr>
        <p:txBody>
          <a:bodyPr wrap="square" rtlCol="0">
            <a:spAutoFit/>
          </a:bodyPr>
          <a:lstStyle/>
          <a:p>
            <a:r>
              <a:rPr lang="en-US" sz="1800" dirty="0"/>
              <a:t>-  Lauren Richards posted on Instagram a month before her death.  She took her own life on Feb. 21, 2019.  She was 26.</a:t>
            </a:r>
          </a:p>
        </p:txBody>
      </p:sp>
    </p:spTree>
    <p:extLst>
      <p:ext uri="{BB962C8B-B14F-4D97-AF65-F5344CB8AC3E}">
        <p14:creationId xmlns:p14="http://schemas.microsoft.com/office/powerpoint/2010/main" val="3177554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115" name="Google Shape;115;p15"/>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endParaRPr/>
          </a:p>
        </p:txBody>
      </p:sp>
      <p:pic>
        <p:nvPicPr>
          <p:cNvPr id="116" name="Google Shape;116;p15"/>
          <p:cNvPicPr preferRelativeResize="0"/>
          <p:nvPr/>
        </p:nvPicPr>
        <p:blipFill>
          <a:blip r:embed="rId3">
            <a:alphaModFix/>
          </a:blip>
          <a:stretch>
            <a:fillRect/>
          </a:stretch>
        </p:blipFill>
        <p:spPr>
          <a:xfrm>
            <a:off x="3077725" y="3477375"/>
            <a:ext cx="3010850" cy="2331800"/>
          </a:xfrm>
          <a:prstGeom prst="rect">
            <a:avLst/>
          </a:prstGeom>
          <a:noFill/>
          <a:ln>
            <a:noFill/>
          </a:ln>
        </p:spPr>
      </p:pic>
      <p:pic>
        <p:nvPicPr>
          <p:cNvPr id="118" name="Google Shape;118;p15"/>
          <p:cNvPicPr preferRelativeResize="0"/>
          <p:nvPr/>
        </p:nvPicPr>
        <p:blipFill rotWithShape="1">
          <a:blip r:embed="rId4">
            <a:alphaModFix/>
          </a:blip>
          <a:srcRect l="23263" r="-3289"/>
          <a:stretch/>
        </p:blipFill>
        <p:spPr>
          <a:xfrm>
            <a:off x="3280600" y="286600"/>
            <a:ext cx="3320924" cy="3190775"/>
          </a:xfrm>
          <a:prstGeom prst="rect">
            <a:avLst/>
          </a:prstGeom>
          <a:noFill/>
          <a:ln>
            <a:noFill/>
          </a:ln>
        </p:spPr>
      </p:pic>
      <p:pic>
        <p:nvPicPr>
          <p:cNvPr id="119" name="Google Shape;119;p15"/>
          <p:cNvPicPr preferRelativeResize="0"/>
          <p:nvPr/>
        </p:nvPicPr>
        <p:blipFill rotWithShape="1">
          <a:blip r:embed="rId5">
            <a:alphaModFix/>
          </a:blip>
          <a:srcRect r="45163"/>
          <a:stretch/>
        </p:blipFill>
        <p:spPr>
          <a:xfrm>
            <a:off x="6088575" y="1918000"/>
            <a:ext cx="2564374" cy="3891175"/>
          </a:xfrm>
          <a:prstGeom prst="rect">
            <a:avLst/>
          </a:prstGeom>
          <a:noFill/>
          <a:ln>
            <a:noFill/>
          </a:ln>
        </p:spPr>
      </p:pic>
      <p:pic>
        <p:nvPicPr>
          <p:cNvPr id="120" name="Google Shape;120;p15"/>
          <p:cNvPicPr preferRelativeResize="0"/>
          <p:nvPr/>
        </p:nvPicPr>
        <p:blipFill>
          <a:blip r:embed="rId6">
            <a:alphaModFix/>
          </a:blip>
          <a:stretch>
            <a:fillRect/>
          </a:stretch>
        </p:blipFill>
        <p:spPr>
          <a:xfrm>
            <a:off x="1049600" y="286600"/>
            <a:ext cx="2183325" cy="2646175"/>
          </a:xfrm>
          <a:prstGeom prst="rect">
            <a:avLst/>
          </a:prstGeom>
          <a:noFill/>
          <a:ln>
            <a:noFill/>
          </a:ln>
        </p:spPr>
      </p:pic>
      <p:pic>
        <p:nvPicPr>
          <p:cNvPr id="121" name="Google Shape;121;p15"/>
          <p:cNvPicPr preferRelativeResize="0"/>
          <p:nvPr/>
        </p:nvPicPr>
        <p:blipFill rotWithShape="1">
          <a:blip r:embed="rId7">
            <a:alphaModFix/>
          </a:blip>
          <a:srcRect l="49869" b="50775"/>
          <a:stretch/>
        </p:blipFill>
        <p:spPr>
          <a:xfrm>
            <a:off x="6088575" y="309250"/>
            <a:ext cx="2636551" cy="2331800"/>
          </a:xfrm>
          <a:prstGeom prst="rect">
            <a:avLst/>
          </a:prstGeom>
          <a:noFill/>
          <a:ln>
            <a:noFill/>
          </a:ln>
        </p:spPr>
      </p:pic>
      <p:pic>
        <p:nvPicPr>
          <p:cNvPr id="122" name="Google Shape;122;p15"/>
          <p:cNvPicPr preferRelativeResize="0"/>
          <p:nvPr/>
        </p:nvPicPr>
        <p:blipFill rotWithShape="1">
          <a:blip r:embed="rId8">
            <a:alphaModFix/>
          </a:blip>
          <a:srcRect l="30729" t="13427" r="14493"/>
          <a:stretch/>
        </p:blipFill>
        <p:spPr>
          <a:xfrm>
            <a:off x="1097275" y="2932775"/>
            <a:ext cx="2339248" cy="2876400"/>
          </a:xfrm>
          <a:prstGeom prst="rect">
            <a:avLst/>
          </a:prstGeom>
          <a:noFill/>
          <a:ln>
            <a:noFill/>
          </a:ln>
        </p:spPr>
      </p:pic>
      <p:pic>
        <p:nvPicPr>
          <p:cNvPr id="123" name="Google Shape;123;p15"/>
          <p:cNvPicPr preferRelativeResize="0"/>
          <p:nvPr/>
        </p:nvPicPr>
        <p:blipFill rotWithShape="1">
          <a:blip r:embed="rId9">
            <a:alphaModFix/>
          </a:blip>
          <a:srcRect l="40204" t="15966" r="21420"/>
          <a:stretch/>
        </p:blipFill>
        <p:spPr>
          <a:xfrm>
            <a:off x="8660200" y="2641050"/>
            <a:ext cx="2502725" cy="3190775"/>
          </a:xfrm>
          <a:prstGeom prst="rect">
            <a:avLst/>
          </a:prstGeom>
          <a:noFill/>
          <a:ln>
            <a:noFill/>
          </a:ln>
        </p:spPr>
      </p:pic>
      <p:pic>
        <p:nvPicPr>
          <p:cNvPr id="3" name="Picture 2">
            <a:extLst>
              <a:ext uri="{FF2B5EF4-FFF2-40B4-BE49-F238E27FC236}">
                <a16:creationId xmlns:a16="http://schemas.microsoft.com/office/drawing/2014/main" id="{2C3A82B9-381A-4B18-902C-86691E063E78}"/>
              </a:ext>
            </a:extLst>
          </p:cNvPr>
          <p:cNvPicPr>
            <a:picLocks noChangeAspect="1"/>
          </p:cNvPicPr>
          <p:nvPr/>
        </p:nvPicPr>
        <p:blipFill rotWithShape="1">
          <a:blip r:embed="rId10"/>
          <a:srcRect r="25257" b="27639"/>
          <a:stretch/>
        </p:blipFill>
        <p:spPr>
          <a:xfrm>
            <a:off x="8725126" y="309251"/>
            <a:ext cx="2417274" cy="2331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0C54-C9BC-4F18-AC61-BC75C11513DA}"/>
              </a:ext>
            </a:extLst>
          </p:cNvPr>
          <p:cNvSpPr>
            <a:spLocks noGrp="1"/>
          </p:cNvSpPr>
          <p:nvPr>
            <p:ph type="title"/>
          </p:nvPr>
        </p:nvSpPr>
        <p:spPr>
          <a:xfrm>
            <a:off x="685800" y="286603"/>
            <a:ext cx="10469880" cy="1450757"/>
          </a:xfrm>
        </p:spPr>
        <p:txBody>
          <a:bodyPr/>
          <a:lstStyle/>
          <a:p>
            <a:r>
              <a:rPr lang="en-US" dirty="0"/>
              <a:t>BPD Features to Sort Through after Loss</a:t>
            </a:r>
          </a:p>
        </p:txBody>
      </p:sp>
      <p:sp>
        <p:nvSpPr>
          <p:cNvPr id="3" name="Text Placeholder 2">
            <a:extLst>
              <a:ext uri="{FF2B5EF4-FFF2-40B4-BE49-F238E27FC236}">
                <a16:creationId xmlns:a16="http://schemas.microsoft.com/office/drawing/2014/main" id="{C210455A-6F9E-405D-806E-48FE5AA1CB32}"/>
              </a:ext>
            </a:extLst>
          </p:cNvPr>
          <p:cNvSpPr>
            <a:spLocks noGrp="1"/>
          </p:cNvSpPr>
          <p:nvPr>
            <p:ph type="body" idx="1"/>
          </p:nvPr>
        </p:nvSpPr>
        <p:spPr/>
        <p:txBody>
          <a:bodyPr/>
          <a:lstStyle/>
          <a:p>
            <a:pPr>
              <a:buFont typeface="Arial" panose="020B0604020202020204" pitchFamily="34" charset="0"/>
              <a:buChar char="•"/>
            </a:pPr>
            <a:r>
              <a:rPr lang="en-US" dirty="0"/>
              <a:t>Fear of abandonment</a:t>
            </a:r>
          </a:p>
          <a:p>
            <a:pPr>
              <a:buFont typeface="Arial" panose="020B0604020202020204" pitchFamily="34" charset="0"/>
              <a:buChar char="•"/>
            </a:pPr>
            <a:r>
              <a:rPr lang="en-US" dirty="0"/>
              <a:t>Disorganized or extreme attachment </a:t>
            </a:r>
          </a:p>
          <a:p>
            <a:pPr>
              <a:buFont typeface="Arial" panose="020B0604020202020204" pitchFamily="34" charset="0"/>
              <a:buChar char="•"/>
            </a:pPr>
            <a:r>
              <a:rPr lang="en-US" dirty="0"/>
              <a:t>Overattachment/dependence of child on family for survival</a:t>
            </a:r>
          </a:p>
          <a:p>
            <a:pPr>
              <a:buFont typeface="Arial" panose="020B0604020202020204" pitchFamily="34" charset="0"/>
              <a:buChar char="•"/>
            </a:pPr>
            <a:r>
              <a:rPr lang="en-US" dirty="0"/>
              <a:t>Impulsivity and self-harm, impact of walking on egg shells, trauma from suicidality</a:t>
            </a:r>
          </a:p>
          <a:p>
            <a:pPr>
              <a:buFont typeface="Arial" panose="020B0604020202020204" pitchFamily="34" charset="0"/>
              <a:buChar char="•"/>
            </a:pPr>
            <a:r>
              <a:rPr lang="en-US" dirty="0"/>
              <a:t>Projection, blaming family for problems and escalated emotions related to BPD</a:t>
            </a:r>
          </a:p>
          <a:p>
            <a:pPr>
              <a:buFont typeface="Arial" panose="020B0604020202020204" pitchFamily="34" charset="0"/>
              <a:buChar char="•"/>
            </a:pPr>
            <a:r>
              <a:rPr lang="en-US" dirty="0"/>
              <a:t>Identifying family patterns of BPD traits after death of loved one</a:t>
            </a:r>
          </a:p>
          <a:p>
            <a:pPr>
              <a:buFont typeface="Arial" panose="020B0604020202020204" pitchFamily="34" charset="0"/>
              <a:buChar char="•"/>
            </a:pPr>
            <a:r>
              <a:rPr lang="en-US" dirty="0"/>
              <a:t>Acknowledging times when family was not validating or may have contributed to symptoms, not knowing how to help.</a:t>
            </a:r>
          </a:p>
          <a:p>
            <a:pPr>
              <a:buFont typeface="Arial" panose="020B0604020202020204" pitchFamily="34" charset="0"/>
              <a:buChar char="•"/>
            </a:pPr>
            <a:r>
              <a:rPr lang="en-US" dirty="0"/>
              <a:t>Acknowledging times when loved one hurt them or did not act to support their recovery.</a:t>
            </a:r>
          </a:p>
        </p:txBody>
      </p:sp>
    </p:spTree>
    <p:extLst>
      <p:ext uri="{BB962C8B-B14F-4D97-AF65-F5344CB8AC3E}">
        <p14:creationId xmlns:p14="http://schemas.microsoft.com/office/powerpoint/2010/main" val="1072601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How BPD Specific Loss Group Helps</a:t>
            </a:r>
            <a:endParaRPr/>
          </a:p>
        </p:txBody>
      </p:sp>
      <p:sp>
        <p:nvSpPr>
          <p:cNvPr id="301" name="Google Shape;301;p39"/>
          <p:cNvSpPr txBox="1">
            <a:spLocks noGrp="1"/>
          </p:cNvSpPr>
          <p:nvPr>
            <p:ph type="body" idx="1"/>
          </p:nvPr>
        </p:nvSpPr>
        <p:spPr>
          <a:xfrm>
            <a:off x="642938" y="1845734"/>
            <a:ext cx="10512742" cy="4264554"/>
          </a:xfrm>
          <a:prstGeom prst="rect">
            <a:avLst/>
          </a:prstGeom>
          <a:noFill/>
          <a:ln>
            <a:noFill/>
          </a:ln>
        </p:spPr>
        <p:txBody>
          <a:bodyPr spcFirstLastPara="1" wrap="square" lIns="0" tIns="45700" rIns="0" bIns="45700" anchor="t" anchorCtr="0">
            <a:noAutofit/>
          </a:bodyPr>
          <a:lstStyle/>
          <a:p>
            <a:pPr marL="91440" lvl="0" indent="-127000" algn="l" rtl="0">
              <a:lnSpc>
                <a:spcPct val="90000"/>
              </a:lnSpc>
              <a:spcBef>
                <a:spcPts val="0"/>
              </a:spcBef>
              <a:spcAft>
                <a:spcPts val="0"/>
              </a:spcAft>
              <a:buSzPts val="2000"/>
              <a:buFont typeface="Noto Sans Symbols"/>
              <a:buChar char="❖"/>
            </a:pPr>
            <a:r>
              <a:rPr lang="en-US" dirty="0"/>
              <a:t> Helps loss survivors identify BPD as cause of death, beyond the label as death by suicide.</a:t>
            </a:r>
          </a:p>
          <a:p>
            <a:pPr marL="91440" lvl="0" indent="-127000" algn="l" rtl="0">
              <a:lnSpc>
                <a:spcPct val="90000"/>
              </a:lnSpc>
              <a:spcBef>
                <a:spcPts val="0"/>
              </a:spcBef>
              <a:spcAft>
                <a:spcPts val="0"/>
              </a:spcAft>
              <a:buSzPts val="2000"/>
              <a:buFont typeface="Noto Sans Symbols"/>
              <a:buChar char="❖"/>
            </a:pPr>
            <a:endParaRPr lang="en-US" dirty="0"/>
          </a:p>
          <a:p>
            <a:pPr marL="91440" lvl="0" indent="-127000" algn="l" rtl="0">
              <a:lnSpc>
                <a:spcPct val="90000"/>
              </a:lnSpc>
              <a:spcBef>
                <a:spcPts val="0"/>
              </a:spcBef>
              <a:spcAft>
                <a:spcPts val="0"/>
              </a:spcAft>
              <a:buSzPts val="2000"/>
              <a:buFont typeface="Noto Sans Symbols"/>
              <a:buChar char="❖"/>
            </a:pPr>
            <a:r>
              <a:rPr lang="en-US" dirty="0"/>
              <a:t>Provides psychoeducation about BPD, answering questions Loss Survivors have about the illness and its impact on them and their loves ones.</a:t>
            </a:r>
            <a:endParaRPr dirty="0"/>
          </a:p>
          <a:p>
            <a:pPr marL="91440" lvl="0" indent="-127000" algn="l" rtl="0">
              <a:lnSpc>
                <a:spcPct val="90000"/>
              </a:lnSpc>
              <a:spcBef>
                <a:spcPts val="1400"/>
              </a:spcBef>
              <a:spcAft>
                <a:spcPts val="0"/>
              </a:spcAft>
              <a:buSzPts val="2000"/>
              <a:buFont typeface="Noto Sans Symbols"/>
              <a:buChar char="❖"/>
            </a:pPr>
            <a:r>
              <a:rPr lang="en-US" dirty="0"/>
              <a:t> Connects loss survivors with others who understand parent’s experience of BPD.</a:t>
            </a:r>
            <a:endParaRPr dirty="0"/>
          </a:p>
          <a:p>
            <a:pPr marL="91440" lvl="0" indent="-127000" algn="l" rtl="0">
              <a:lnSpc>
                <a:spcPct val="90000"/>
              </a:lnSpc>
              <a:spcBef>
                <a:spcPts val="1400"/>
              </a:spcBef>
              <a:spcAft>
                <a:spcPts val="0"/>
              </a:spcAft>
              <a:buSzPts val="2000"/>
              <a:buFont typeface="Noto Sans Symbols"/>
              <a:buChar char="❖"/>
            </a:pPr>
            <a:r>
              <a:rPr lang="en-US" dirty="0"/>
              <a:t> Provides a safe space for BPD loss survivors to reframe their loved one’s life and death story within the context of BPD.  This includes identifying patterns of BPD behavior, attachment, perceptions of self and others, difficulty accessing resources, support and treatment for their loved ones, etc.  </a:t>
            </a:r>
          </a:p>
          <a:p>
            <a:pPr marL="91440" lvl="0" indent="-127000" algn="l" rtl="0">
              <a:lnSpc>
                <a:spcPct val="90000"/>
              </a:lnSpc>
              <a:spcBef>
                <a:spcPts val="1400"/>
              </a:spcBef>
              <a:spcAft>
                <a:spcPts val="0"/>
              </a:spcAft>
              <a:buSzPts val="2000"/>
              <a:buFont typeface="Noto Sans Symbols"/>
              <a:buChar char="❖"/>
            </a:pPr>
            <a:r>
              <a:rPr lang="en-US" dirty="0"/>
              <a:t> Helps those with BPD loss move through the normal stages of grief: anger, denial, bargaining, depression and acceptance, and along with trauma symptoms.  But helping them understand their loss is more complicated, and it may take more time and support to heal.</a:t>
            </a:r>
            <a:endParaRPr dirty="0"/>
          </a:p>
          <a:p>
            <a:pPr marL="91440" lvl="0" indent="-127000" algn="l" rtl="0">
              <a:lnSpc>
                <a:spcPct val="90000"/>
              </a:lnSpc>
              <a:spcBef>
                <a:spcPts val="1400"/>
              </a:spcBef>
              <a:spcAft>
                <a:spcPts val="0"/>
              </a:spcAft>
              <a:buSzPts val="2000"/>
              <a:buFont typeface="Noto Sans Symbols"/>
              <a:buChar char="❖"/>
            </a:pPr>
            <a:r>
              <a:rPr lang="en-US" dirty="0"/>
              <a:t> Model Action and advocacy as form of coping and healing with injustices around BPD loss.  </a:t>
            </a:r>
            <a:endParaRPr dirty="0"/>
          </a:p>
          <a:p>
            <a:pPr marL="0" lvl="0" indent="0" algn="l" rtl="0">
              <a:lnSpc>
                <a:spcPct val="90000"/>
              </a:lnSpc>
              <a:spcBef>
                <a:spcPts val="1400"/>
              </a:spcBef>
              <a:spcAft>
                <a:spcPts val="0"/>
              </a:spcAft>
              <a:buSzPts val="20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307" name="Google Shape;307;p40"/>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endParaRPr/>
          </a:p>
        </p:txBody>
      </p:sp>
      <p:pic>
        <p:nvPicPr>
          <p:cNvPr id="308" name="Google Shape;308;p40"/>
          <p:cNvPicPr preferRelativeResize="0"/>
          <p:nvPr/>
        </p:nvPicPr>
        <p:blipFill>
          <a:blip r:embed="rId3">
            <a:alphaModFix/>
          </a:blip>
          <a:stretch>
            <a:fillRect/>
          </a:stretch>
        </p:blipFill>
        <p:spPr>
          <a:xfrm>
            <a:off x="3077725" y="3477375"/>
            <a:ext cx="3010850" cy="2331800"/>
          </a:xfrm>
          <a:prstGeom prst="rect">
            <a:avLst/>
          </a:prstGeom>
          <a:noFill/>
          <a:ln>
            <a:noFill/>
          </a:ln>
        </p:spPr>
      </p:pic>
      <p:pic>
        <p:nvPicPr>
          <p:cNvPr id="310" name="Google Shape;310;p40"/>
          <p:cNvPicPr preferRelativeResize="0"/>
          <p:nvPr/>
        </p:nvPicPr>
        <p:blipFill rotWithShape="1">
          <a:blip r:embed="rId4">
            <a:alphaModFix/>
          </a:blip>
          <a:srcRect l="23263" r="-3289"/>
          <a:stretch/>
        </p:blipFill>
        <p:spPr>
          <a:xfrm>
            <a:off x="3280600" y="286600"/>
            <a:ext cx="3320924" cy="3190775"/>
          </a:xfrm>
          <a:prstGeom prst="rect">
            <a:avLst/>
          </a:prstGeom>
          <a:noFill/>
          <a:ln>
            <a:noFill/>
          </a:ln>
        </p:spPr>
      </p:pic>
      <p:pic>
        <p:nvPicPr>
          <p:cNvPr id="311" name="Google Shape;311;p40"/>
          <p:cNvPicPr preferRelativeResize="0"/>
          <p:nvPr/>
        </p:nvPicPr>
        <p:blipFill rotWithShape="1">
          <a:blip r:embed="rId5">
            <a:alphaModFix/>
          </a:blip>
          <a:srcRect r="45163"/>
          <a:stretch/>
        </p:blipFill>
        <p:spPr>
          <a:xfrm>
            <a:off x="6088575" y="1918000"/>
            <a:ext cx="2564374" cy="3891175"/>
          </a:xfrm>
          <a:prstGeom prst="rect">
            <a:avLst/>
          </a:prstGeom>
          <a:noFill/>
          <a:ln>
            <a:noFill/>
          </a:ln>
        </p:spPr>
      </p:pic>
      <p:pic>
        <p:nvPicPr>
          <p:cNvPr id="312" name="Google Shape;312;p40"/>
          <p:cNvPicPr preferRelativeResize="0"/>
          <p:nvPr/>
        </p:nvPicPr>
        <p:blipFill>
          <a:blip r:embed="rId6">
            <a:alphaModFix/>
          </a:blip>
          <a:stretch>
            <a:fillRect/>
          </a:stretch>
        </p:blipFill>
        <p:spPr>
          <a:xfrm>
            <a:off x="1049600" y="286600"/>
            <a:ext cx="2183325" cy="2646175"/>
          </a:xfrm>
          <a:prstGeom prst="rect">
            <a:avLst/>
          </a:prstGeom>
          <a:noFill/>
          <a:ln>
            <a:noFill/>
          </a:ln>
        </p:spPr>
      </p:pic>
      <p:pic>
        <p:nvPicPr>
          <p:cNvPr id="313" name="Google Shape;313;p40"/>
          <p:cNvPicPr preferRelativeResize="0"/>
          <p:nvPr/>
        </p:nvPicPr>
        <p:blipFill rotWithShape="1">
          <a:blip r:embed="rId7">
            <a:alphaModFix/>
          </a:blip>
          <a:srcRect l="49869" b="50775"/>
          <a:stretch/>
        </p:blipFill>
        <p:spPr>
          <a:xfrm>
            <a:off x="6088575" y="309250"/>
            <a:ext cx="2636551" cy="2331800"/>
          </a:xfrm>
          <a:prstGeom prst="rect">
            <a:avLst/>
          </a:prstGeom>
          <a:noFill/>
          <a:ln>
            <a:noFill/>
          </a:ln>
        </p:spPr>
      </p:pic>
      <p:pic>
        <p:nvPicPr>
          <p:cNvPr id="314" name="Google Shape;314;p40"/>
          <p:cNvPicPr preferRelativeResize="0"/>
          <p:nvPr/>
        </p:nvPicPr>
        <p:blipFill rotWithShape="1">
          <a:blip r:embed="rId8">
            <a:alphaModFix/>
          </a:blip>
          <a:srcRect l="30729" t="13427" r="14493"/>
          <a:stretch/>
        </p:blipFill>
        <p:spPr>
          <a:xfrm>
            <a:off x="1097275" y="2932775"/>
            <a:ext cx="2339248" cy="2876400"/>
          </a:xfrm>
          <a:prstGeom prst="rect">
            <a:avLst/>
          </a:prstGeom>
          <a:noFill/>
          <a:ln>
            <a:noFill/>
          </a:ln>
        </p:spPr>
      </p:pic>
      <p:pic>
        <p:nvPicPr>
          <p:cNvPr id="315" name="Google Shape;315;p40"/>
          <p:cNvPicPr preferRelativeResize="0"/>
          <p:nvPr/>
        </p:nvPicPr>
        <p:blipFill rotWithShape="1">
          <a:blip r:embed="rId9">
            <a:alphaModFix/>
          </a:blip>
          <a:srcRect l="40204" t="15966" r="21420"/>
          <a:stretch/>
        </p:blipFill>
        <p:spPr>
          <a:xfrm>
            <a:off x="8660200" y="2641050"/>
            <a:ext cx="2502725" cy="3190775"/>
          </a:xfrm>
          <a:prstGeom prst="rect">
            <a:avLst/>
          </a:prstGeom>
          <a:noFill/>
          <a:ln>
            <a:noFill/>
          </a:ln>
        </p:spPr>
      </p:pic>
      <p:pic>
        <p:nvPicPr>
          <p:cNvPr id="12" name="Picture 11">
            <a:extLst>
              <a:ext uri="{FF2B5EF4-FFF2-40B4-BE49-F238E27FC236}">
                <a16:creationId xmlns:a16="http://schemas.microsoft.com/office/drawing/2014/main" id="{D2376F18-B359-410D-9658-F96831690B8C}"/>
              </a:ext>
            </a:extLst>
          </p:cNvPr>
          <p:cNvPicPr>
            <a:picLocks noChangeAspect="1"/>
          </p:cNvPicPr>
          <p:nvPr/>
        </p:nvPicPr>
        <p:blipFill rotWithShape="1">
          <a:blip r:embed="rId10"/>
          <a:srcRect r="25257" b="27639"/>
          <a:stretch/>
        </p:blipFill>
        <p:spPr>
          <a:xfrm>
            <a:off x="8725126" y="309251"/>
            <a:ext cx="2417274" cy="23318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Resiliency and Hope</a:t>
            </a:r>
            <a:endParaRPr/>
          </a:p>
        </p:txBody>
      </p:sp>
      <p:pic>
        <p:nvPicPr>
          <p:cNvPr id="322" name="Google Shape;322;p41"/>
          <p:cNvPicPr preferRelativeResize="0"/>
          <p:nvPr/>
        </p:nvPicPr>
        <p:blipFill>
          <a:blip r:embed="rId3">
            <a:alphaModFix/>
          </a:blip>
          <a:stretch>
            <a:fillRect/>
          </a:stretch>
        </p:blipFill>
        <p:spPr>
          <a:xfrm>
            <a:off x="1036320" y="2324100"/>
            <a:ext cx="4993005" cy="3544994"/>
          </a:xfrm>
          <a:prstGeom prst="rect">
            <a:avLst/>
          </a:prstGeom>
          <a:noFill/>
          <a:ln>
            <a:noFill/>
          </a:ln>
        </p:spPr>
      </p:pic>
      <p:pic>
        <p:nvPicPr>
          <p:cNvPr id="3" name="Picture 2">
            <a:extLst>
              <a:ext uri="{FF2B5EF4-FFF2-40B4-BE49-F238E27FC236}">
                <a16:creationId xmlns:a16="http://schemas.microsoft.com/office/drawing/2014/main" id="{7D28EAA5-F496-4569-A59F-94070268C652}"/>
              </a:ext>
            </a:extLst>
          </p:cNvPr>
          <p:cNvPicPr>
            <a:picLocks noChangeAspect="1"/>
          </p:cNvPicPr>
          <p:nvPr/>
        </p:nvPicPr>
        <p:blipFill>
          <a:blip r:embed="rId4"/>
          <a:stretch>
            <a:fillRect/>
          </a:stretch>
        </p:blipFill>
        <p:spPr>
          <a:xfrm>
            <a:off x="6486524" y="338137"/>
            <a:ext cx="2619375" cy="1743075"/>
          </a:xfrm>
          <a:prstGeom prst="rect">
            <a:avLst/>
          </a:prstGeom>
        </p:spPr>
      </p:pic>
      <p:pic>
        <p:nvPicPr>
          <p:cNvPr id="9" name="Google Shape;178;p22">
            <a:extLst>
              <a:ext uri="{FF2B5EF4-FFF2-40B4-BE49-F238E27FC236}">
                <a16:creationId xmlns:a16="http://schemas.microsoft.com/office/drawing/2014/main" id="{C850C682-DB50-49D5-A120-216C027C5D0D}"/>
              </a:ext>
            </a:extLst>
          </p:cNvPr>
          <p:cNvPicPr preferRelativeResize="0"/>
          <p:nvPr/>
        </p:nvPicPr>
        <p:blipFill rotWithShape="1">
          <a:blip r:embed="rId5">
            <a:alphaModFix/>
          </a:blip>
          <a:srcRect l="5869" t="2486" r="2268" b="12050"/>
          <a:stretch/>
        </p:blipFill>
        <p:spPr>
          <a:xfrm>
            <a:off x="6311600" y="2132746"/>
            <a:ext cx="3165399" cy="37579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BPD Specific Resources</a:t>
            </a:r>
            <a:endParaRPr/>
          </a:p>
        </p:txBody>
      </p:sp>
      <p:sp>
        <p:nvSpPr>
          <p:cNvPr id="328" name="Google Shape;328;p42"/>
          <p:cNvSpPr txBox="1">
            <a:spLocks noGrp="1"/>
          </p:cNvSpPr>
          <p:nvPr>
            <p:ph type="body" idx="1"/>
          </p:nvPr>
        </p:nvSpPr>
        <p:spPr>
          <a:xfrm>
            <a:off x="1066805" y="1845734"/>
            <a:ext cx="10058400" cy="4023300"/>
          </a:xfrm>
          <a:prstGeom prst="rect">
            <a:avLst/>
          </a:prstGeom>
          <a:noFill/>
          <a:ln>
            <a:noFill/>
          </a:ln>
        </p:spPr>
        <p:txBody>
          <a:bodyPr spcFirstLastPara="1" wrap="square" lIns="0" tIns="45700" rIns="0"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1750">
                <a:solidFill>
                  <a:srgbClr val="3891A7"/>
                </a:solidFill>
                <a:latin typeface="Arial"/>
                <a:ea typeface="Arial"/>
                <a:cs typeface="Arial"/>
                <a:sym typeface="Arial"/>
              </a:rPr>
              <a:t> </a:t>
            </a:r>
            <a:r>
              <a:rPr lang="en-US" sz="1750" b="1">
                <a:solidFill>
                  <a:srgbClr val="000000"/>
                </a:solidFill>
                <a:latin typeface="Arial"/>
                <a:ea typeface="Arial"/>
                <a:cs typeface="Arial"/>
                <a:sym typeface="Arial"/>
              </a:rPr>
              <a:t>N</a:t>
            </a:r>
            <a:r>
              <a:rPr lang="en-US" sz="1800" b="1">
                <a:solidFill>
                  <a:srgbClr val="000000"/>
                </a:solidFill>
                <a:latin typeface="Arial"/>
                <a:ea typeface="Arial"/>
                <a:cs typeface="Arial"/>
                <a:sym typeface="Arial"/>
              </a:rPr>
              <a:t>ational Education Alliance for Borderline Personality Disorder.   </a:t>
            </a:r>
            <a:r>
              <a:rPr lang="en-US" sz="1800" b="1">
                <a:solidFill>
                  <a:schemeClr val="dk1"/>
                </a:solidFill>
                <a:latin typeface="Arial"/>
                <a:ea typeface="Arial"/>
                <a:cs typeface="Arial"/>
                <a:sym typeface="Arial"/>
              </a:rPr>
              <a:t>Family Connections &amp; Tele-Connections </a:t>
            </a:r>
            <a:r>
              <a:rPr lang="en-US" sz="1800">
                <a:solidFill>
                  <a:schemeClr val="dk1"/>
                </a:solidFill>
                <a:latin typeface="Arial"/>
                <a:ea typeface="Arial"/>
                <a:cs typeface="Arial"/>
                <a:sym typeface="Arial"/>
              </a:rPr>
              <a:t>– 12-week manualized family programs and teleconferences which are offered around the country.  </a:t>
            </a:r>
            <a:r>
              <a:rPr lang="en-US" sz="1800" u="sng">
                <a:solidFill>
                  <a:schemeClr val="hlink"/>
                </a:solidFill>
                <a:latin typeface="Arial"/>
                <a:ea typeface="Arial"/>
                <a:cs typeface="Arial"/>
                <a:sym typeface="Arial"/>
                <a:hlinkClick r:id="rId3"/>
              </a:rPr>
              <a:t>neabpd@aol.com</a:t>
            </a:r>
            <a:r>
              <a:rPr lang="en-US" sz="1800">
                <a:solidFill>
                  <a:srgbClr val="FF0000"/>
                </a:solidFill>
                <a:latin typeface="Arial"/>
                <a:ea typeface="Arial"/>
                <a:cs typeface="Arial"/>
                <a:sym typeface="Arial"/>
              </a:rPr>
              <a:t> </a:t>
            </a:r>
            <a:r>
              <a:rPr lang="en-US" sz="1800" u="sng">
                <a:solidFill>
                  <a:schemeClr val="hlink"/>
                </a:solidFill>
                <a:latin typeface="Arial"/>
                <a:ea typeface="Arial"/>
                <a:cs typeface="Arial"/>
                <a:sym typeface="Arial"/>
                <a:hlinkClick r:id="rId4"/>
              </a:rPr>
              <a:t>www.borderlinepersonalitydisorder.com</a:t>
            </a:r>
            <a:r>
              <a:rPr lang="en-US" sz="1800">
                <a:solidFill>
                  <a:srgbClr val="FF0000"/>
                </a:solidFill>
                <a:latin typeface="Arial"/>
                <a:ea typeface="Arial"/>
                <a:cs typeface="Arial"/>
                <a:sym typeface="Arial"/>
              </a:rPr>
              <a:t> </a:t>
            </a:r>
            <a:endParaRPr sz="1800">
              <a:solidFill>
                <a:srgbClr val="3891A7"/>
              </a:solidFill>
              <a:latin typeface="Arial"/>
              <a:ea typeface="Arial"/>
              <a:cs typeface="Arial"/>
              <a:sym typeface="Arial"/>
            </a:endParaRPr>
          </a:p>
          <a:p>
            <a:pPr marL="0" lvl="0" indent="0" algn="l" rtl="0">
              <a:lnSpc>
                <a:spcPct val="115000"/>
              </a:lnSpc>
              <a:spcBef>
                <a:spcPts val="600"/>
              </a:spcBef>
              <a:spcAft>
                <a:spcPts val="0"/>
              </a:spcAft>
              <a:buSzPts val="1100"/>
              <a:buNone/>
            </a:pPr>
            <a:r>
              <a:rPr lang="en-US" sz="1800">
                <a:solidFill>
                  <a:srgbClr val="3891A7"/>
                </a:solidFill>
                <a:latin typeface="Arial"/>
                <a:ea typeface="Arial"/>
                <a:cs typeface="Arial"/>
                <a:sym typeface="Arial"/>
              </a:rPr>
              <a:t></a:t>
            </a:r>
            <a:r>
              <a:rPr lang="en-US" sz="1800"/>
              <a:t> </a:t>
            </a:r>
            <a:r>
              <a:rPr lang="en-US" sz="1800" b="1"/>
              <a:t>New York Presbyterian Borderline Personality Disorder Resource Center.</a:t>
            </a:r>
            <a:r>
              <a:rPr lang="en-US" sz="1800"/>
              <a:t>  Offers free resources and referrals for providers, families and individuals.  1-888-694-2273.  </a:t>
            </a:r>
            <a:r>
              <a:rPr lang="en-US" sz="1800" u="sng">
                <a:solidFill>
                  <a:schemeClr val="hlink"/>
                </a:solidFill>
                <a:hlinkClick r:id="rId5"/>
              </a:rPr>
              <a:t>www.nyp.org/bpdresourcecenter</a:t>
            </a:r>
            <a:r>
              <a:rPr lang="en-US" sz="1800"/>
              <a:t>; </a:t>
            </a:r>
            <a:r>
              <a:rPr lang="en-US" sz="1800" u="sng">
                <a:solidFill>
                  <a:schemeClr val="hlink"/>
                </a:solidFill>
                <a:hlinkClick r:id="rId6"/>
              </a:rPr>
              <a:t>bpdresourcecenter@nyp.org</a:t>
            </a:r>
            <a:endParaRPr sz="1800"/>
          </a:p>
          <a:p>
            <a:pPr marL="0" lvl="0" indent="0" algn="l" rtl="0">
              <a:lnSpc>
                <a:spcPct val="115000"/>
              </a:lnSpc>
              <a:spcBef>
                <a:spcPts val="600"/>
              </a:spcBef>
              <a:spcAft>
                <a:spcPts val="0"/>
              </a:spcAft>
              <a:buSzPts val="1100"/>
              <a:buNone/>
            </a:pPr>
            <a:r>
              <a:rPr lang="en-US" sz="1800" b="1">
                <a:solidFill>
                  <a:schemeClr val="dk1"/>
                </a:solidFill>
                <a:latin typeface="Arial"/>
                <a:ea typeface="Arial"/>
                <a:cs typeface="Arial"/>
                <a:sym typeface="Arial"/>
              </a:rPr>
              <a:t>Treatment and Research Advancements, National Association for Personality Disorder </a:t>
            </a:r>
            <a:r>
              <a:rPr lang="en-US" sz="1800">
                <a:solidFill>
                  <a:schemeClr val="dk1"/>
                </a:solidFill>
                <a:latin typeface="Arial"/>
                <a:ea typeface="Arial"/>
                <a:cs typeface="Arial"/>
                <a:sym typeface="Arial"/>
              </a:rPr>
              <a:t>(TARA). Provides workshops, referrals, information.  1-888-4-TARA APD or</a:t>
            </a:r>
            <a:r>
              <a:rPr lang="en-US" sz="1800">
                <a:solidFill>
                  <a:schemeClr val="dk1"/>
                </a:solidFill>
                <a:uFill>
                  <a:noFill/>
                </a:uFill>
                <a:latin typeface="Arial"/>
                <a:ea typeface="Arial"/>
                <a:cs typeface="Arial"/>
                <a:sym typeface="Arial"/>
                <a:hlinkClick r:id="rId7"/>
              </a:rPr>
              <a:t> </a:t>
            </a:r>
            <a:r>
              <a:rPr lang="en-US" sz="1800" u="sng">
                <a:solidFill>
                  <a:schemeClr val="hlink"/>
                </a:solidFill>
                <a:latin typeface="Arial"/>
                <a:ea typeface="Arial"/>
                <a:cs typeface="Arial"/>
                <a:sym typeface="Arial"/>
                <a:hlinkClick r:id="rId8"/>
              </a:rPr>
              <a:t>www.TARA4BPD.org</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marL="0" lvl="0" indent="0" algn="l" rtl="0">
              <a:lnSpc>
                <a:spcPct val="115000"/>
              </a:lnSpc>
              <a:spcBef>
                <a:spcPts val="600"/>
              </a:spcBef>
              <a:spcAft>
                <a:spcPts val="0"/>
              </a:spcAft>
              <a:buSzPts val="1100"/>
              <a:buNone/>
            </a:pPr>
            <a:r>
              <a:rPr lang="en-US" sz="1800" b="1">
                <a:solidFill>
                  <a:schemeClr val="dk1"/>
                </a:solidFill>
                <a:latin typeface="Arial"/>
                <a:ea typeface="Arial"/>
                <a:cs typeface="Arial"/>
                <a:sym typeface="Arial"/>
              </a:rPr>
              <a:t>Local/Community Organizations:</a:t>
            </a:r>
            <a:r>
              <a:rPr lang="en-US" sz="1800">
                <a:solidFill>
                  <a:schemeClr val="dk1"/>
                </a:solidFill>
                <a:latin typeface="Arial"/>
                <a:ea typeface="Arial"/>
                <a:cs typeface="Arial"/>
                <a:sym typeface="Arial"/>
              </a:rPr>
              <a:t>  Sashbear, Emotions Matter, New England Personality Disorders Association, Florida BPD Association.</a:t>
            </a:r>
            <a:endParaRPr sz="1800">
              <a:solidFill>
                <a:schemeClr val="dk1"/>
              </a:solidFill>
              <a:latin typeface="Arial"/>
              <a:ea typeface="Arial"/>
              <a:cs typeface="Arial"/>
              <a:sym typeface="Arial"/>
            </a:endParaRPr>
          </a:p>
          <a:p>
            <a:pPr marL="0" lvl="0" indent="0" algn="l" rtl="0">
              <a:lnSpc>
                <a:spcPct val="115000"/>
              </a:lnSpc>
              <a:spcBef>
                <a:spcPts val="600"/>
              </a:spcBef>
              <a:spcAft>
                <a:spcPts val="0"/>
              </a:spcAft>
              <a:buSzPts val="1100"/>
              <a:buNone/>
            </a:pPr>
            <a:r>
              <a:rPr lang="en-US" sz="1800" b="1">
                <a:solidFill>
                  <a:schemeClr val="dk1"/>
                </a:solidFill>
                <a:latin typeface="Arial"/>
                <a:ea typeface="Arial"/>
                <a:cs typeface="Arial"/>
                <a:sym typeface="Arial"/>
              </a:rPr>
              <a:t>Treaters:</a:t>
            </a:r>
            <a:r>
              <a:rPr lang="en-US" sz="1800">
                <a:solidFill>
                  <a:schemeClr val="dk1"/>
                </a:solidFill>
                <a:latin typeface="Arial"/>
                <a:ea typeface="Arial"/>
                <a:cs typeface="Arial"/>
                <a:sym typeface="Arial"/>
              </a:rPr>
              <a:t>  Behavioral Tech.</a:t>
            </a:r>
            <a:endParaRPr sz="1800">
              <a:solidFill>
                <a:schemeClr val="dk1"/>
              </a:solidFill>
              <a:latin typeface="Arial"/>
              <a:ea typeface="Arial"/>
              <a:cs typeface="Arial"/>
              <a:sym typeface="Arial"/>
            </a:endParaRPr>
          </a:p>
          <a:p>
            <a:pPr marL="0" lvl="0" indent="0" algn="l" rtl="0">
              <a:lnSpc>
                <a:spcPct val="115000"/>
              </a:lnSpc>
              <a:spcBef>
                <a:spcPts val="600"/>
              </a:spcBef>
              <a:spcAft>
                <a:spcPts val="0"/>
              </a:spcAft>
              <a:buSzPts val="1100"/>
              <a:buNone/>
            </a:pPr>
            <a:endParaRPr sz="1800">
              <a:solidFill>
                <a:schemeClr val="dk1"/>
              </a:solidFill>
              <a:latin typeface="Arial"/>
              <a:ea typeface="Arial"/>
              <a:cs typeface="Arial"/>
              <a:sym typeface="Arial"/>
            </a:endParaRPr>
          </a:p>
          <a:p>
            <a:pPr marL="0" lvl="0" indent="0" algn="l" rtl="0">
              <a:lnSpc>
                <a:spcPct val="115000"/>
              </a:lnSpc>
              <a:spcBef>
                <a:spcPts val="600"/>
              </a:spcBef>
              <a:spcAft>
                <a:spcPts val="0"/>
              </a:spcAft>
              <a:buSzPts val="1100"/>
              <a:buNone/>
            </a:pPr>
            <a:endParaRPr sz="1800"/>
          </a:p>
          <a:p>
            <a:pPr marL="0" lvl="0" indent="0" algn="l" rtl="0">
              <a:lnSpc>
                <a:spcPct val="115000"/>
              </a:lnSpc>
              <a:spcBef>
                <a:spcPts val="600"/>
              </a:spcBef>
              <a:spcAft>
                <a:spcPts val="0"/>
              </a:spcAft>
              <a:buSzPts val="1100"/>
              <a:buNone/>
            </a:pPr>
            <a:endParaRPr/>
          </a:p>
          <a:p>
            <a:pPr marL="91440" lvl="0" indent="0" algn="l" rtl="0">
              <a:lnSpc>
                <a:spcPct val="90000"/>
              </a:lnSpc>
              <a:spcBef>
                <a:spcPts val="0"/>
              </a:spcBef>
              <a:spcAft>
                <a:spcPts val="0"/>
              </a:spcAft>
              <a:buSzPts val="2000"/>
              <a:buNone/>
            </a:pPr>
            <a:endParaRPr/>
          </a:p>
          <a:p>
            <a:pPr marL="91440" lvl="0" indent="0" algn="l" rtl="0">
              <a:lnSpc>
                <a:spcPct val="90000"/>
              </a:lnSpc>
              <a:spcBef>
                <a:spcPts val="0"/>
              </a:spcBef>
              <a:spcAft>
                <a:spcPts val="0"/>
              </a:spcAft>
              <a:buSzPts val="2000"/>
              <a:buNone/>
            </a:pPr>
            <a:endParaRPr/>
          </a:p>
          <a:p>
            <a:pPr marL="91440" lvl="0" indent="0" algn="l" rtl="0">
              <a:lnSpc>
                <a:spcPct val="90000"/>
              </a:lnSpc>
              <a:spcBef>
                <a:spcPts val="0"/>
              </a:spcBef>
              <a:spcAft>
                <a:spcPts val="0"/>
              </a:spcAft>
              <a:buSzPts val="20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a:spLocks noGrp="1"/>
          </p:cNvSpPr>
          <p:nvPr>
            <p:ph type="title"/>
          </p:nvPr>
        </p:nvSpPr>
        <p:spPr>
          <a:xfrm>
            <a:off x="1097275" y="131675"/>
            <a:ext cx="10058400" cy="723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BPD Evidence-Based Treatments</a:t>
            </a:r>
            <a:endParaRPr/>
          </a:p>
        </p:txBody>
      </p:sp>
      <p:sp>
        <p:nvSpPr>
          <p:cNvPr id="334" name="Google Shape;334;p43"/>
          <p:cNvSpPr txBox="1">
            <a:spLocks noGrp="1"/>
          </p:cNvSpPr>
          <p:nvPr>
            <p:ph type="body" idx="1"/>
          </p:nvPr>
        </p:nvSpPr>
        <p:spPr>
          <a:xfrm>
            <a:off x="308075" y="1055900"/>
            <a:ext cx="11519400" cy="5342700"/>
          </a:xfrm>
          <a:prstGeom prst="rect">
            <a:avLst/>
          </a:prstGeom>
        </p:spPr>
        <p:txBody>
          <a:bodyPr spcFirstLastPara="1" wrap="square" lIns="0" tIns="45700" rIns="0"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1750">
                <a:solidFill>
                  <a:srgbClr val="3891A7"/>
                </a:solidFill>
                <a:latin typeface="Arial"/>
                <a:ea typeface="Arial"/>
                <a:cs typeface="Arial"/>
                <a:sym typeface="Arial"/>
              </a:rPr>
              <a:t></a:t>
            </a:r>
            <a:r>
              <a:rPr lang="en-US" sz="1800" b="1">
                <a:solidFill>
                  <a:schemeClr val="dk1"/>
                </a:solidFill>
                <a:latin typeface="Arial"/>
                <a:ea typeface="Arial"/>
                <a:cs typeface="Arial"/>
                <a:sym typeface="Arial"/>
              </a:rPr>
              <a:t>Dialectical Behavioral Therapy (DBT): </a:t>
            </a:r>
            <a:r>
              <a:rPr lang="en-US" sz="1800">
                <a:solidFill>
                  <a:schemeClr val="dk1"/>
                </a:solidFill>
                <a:latin typeface="Arial"/>
                <a:ea typeface="Arial"/>
                <a:cs typeface="Arial"/>
                <a:sym typeface="Arial"/>
              </a:rPr>
              <a:t>A form of CBT that teaches mindfulness, emotional regulation, interpersonal effectiveness skills, and distress tolerance.</a:t>
            </a:r>
            <a:endParaRPr sz="1800">
              <a:solidFill>
                <a:schemeClr val="dk1"/>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800">
                <a:solidFill>
                  <a:srgbClr val="3891A7"/>
                </a:solidFill>
                <a:latin typeface="Arial"/>
                <a:ea typeface="Arial"/>
                <a:cs typeface="Arial"/>
                <a:sym typeface="Arial"/>
              </a:rPr>
              <a:t></a:t>
            </a:r>
            <a:r>
              <a:rPr lang="en-US" sz="1800" b="1">
                <a:solidFill>
                  <a:schemeClr val="dk1"/>
                </a:solidFill>
                <a:latin typeface="Arial"/>
                <a:ea typeface="Arial"/>
                <a:cs typeface="Arial"/>
                <a:sym typeface="Arial"/>
              </a:rPr>
              <a:t>Good Psychiatric Management (GPM): </a:t>
            </a:r>
            <a:r>
              <a:rPr lang="en-US" sz="1800">
                <a:solidFill>
                  <a:schemeClr val="dk1"/>
                </a:solidFill>
                <a:latin typeface="Arial"/>
                <a:ea typeface="Arial"/>
                <a:cs typeface="Arial"/>
                <a:sym typeface="Arial"/>
              </a:rPr>
              <a:t>Therapist focuses on psychoeducation, and client’s life outside of therapy, linking achievement of life goals to controlling emotions.  Includes group and family therapy.</a:t>
            </a:r>
            <a:endParaRPr sz="1800">
              <a:solidFill>
                <a:srgbClr val="3891A7"/>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800">
                <a:solidFill>
                  <a:srgbClr val="3891A7"/>
                </a:solidFill>
                <a:latin typeface="Arial"/>
                <a:ea typeface="Arial"/>
                <a:cs typeface="Arial"/>
                <a:sym typeface="Arial"/>
              </a:rPr>
              <a:t></a:t>
            </a:r>
            <a:r>
              <a:rPr lang="en-US" sz="1800" b="1">
                <a:solidFill>
                  <a:schemeClr val="dk1"/>
                </a:solidFill>
                <a:latin typeface="Arial"/>
                <a:ea typeface="Arial"/>
                <a:cs typeface="Arial"/>
                <a:sym typeface="Arial"/>
              </a:rPr>
              <a:t>Mentalization-Based Therapy (MBT): </a:t>
            </a:r>
            <a:r>
              <a:rPr lang="en-US" sz="1800">
                <a:solidFill>
                  <a:schemeClr val="dk1"/>
                </a:solidFill>
                <a:latin typeface="Arial"/>
                <a:ea typeface="Arial"/>
                <a:cs typeface="Arial"/>
                <a:sym typeface="Arial"/>
              </a:rPr>
              <a:t>Helps clients reflect on their mental states – beliefs, intentions, feelings, and thoughts – in oneself and others.  Impaired mentalization contributes to impulsivity, affect dysregulation, and misreading of interpersonal cues.</a:t>
            </a:r>
            <a:endParaRPr sz="1800">
              <a:solidFill>
                <a:srgbClr val="3891A7"/>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800">
                <a:solidFill>
                  <a:srgbClr val="3891A7"/>
                </a:solidFill>
                <a:latin typeface="Arial"/>
                <a:ea typeface="Arial"/>
                <a:cs typeface="Arial"/>
                <a:sym typeface="Arial"/>
              </a:rPr>
              <a:t></a:t>
            </a:r>
            <a:r>
              <a:rPr lang="en-US" sz="1800" b="1">
                <a:solidFill>
                  <a:schemeClr val="dk1"/>
                </a:solidFill>
                <a:latin typeface="Arial"/>
                <a:ea typeface="Arial"/>
                <a:cs typeface="Arial"/>
                <a:sym typeface="Arial"/>
              </a:rPr>
              <a:t>Transference –Focused Psychotherapy (TFP): </a:t>
            </a:r>
            <a:r>
              <a:rPr lang="en-US" sz="1800">
                <a:solidFill>
                  <a:schemeClr val="dk1"/>
                </a:solidFill>
                <a:latin typeface="Arial"/>
                <a:ea typeface="Arial"/>
                <a:cs typeface="Arial"/>
                <a:sym typeface="Arial"/>
              </a:rPr>
              <a:t>Structured psychodynamic therapy that goes beyond behavior to effect structural personality change.  Therapist observes clients fluctuating mental states, as they are transferred into relationship with therapist, teaching them to verbalize feelings instead of acting out.</a:t>
            </a:r>
            <a:endParaRPr sz="1800">
              <a:solidFill>
                <a:schemeClr val="dk1"/>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800" b="1">
                <a:solidFill>
                  <a:schemeClr val="dk1"/>
                </a:solidFill>
                <a:latin typeface="Arial"/>
                <a:ea typeface="Arial"/>
                <a:cs typeface="Arial"/>
                <a:sym typeface="Arial"/>
              </a:rPr>
              <a:t>Schema-Focused Therapy: </a:t>
            </a:r>
            <a:r>
              <a:rPr lang="en-US" sz="1800">
                <a:solidFill>
                  <a:schemeClr val="dk1"/>
                </a:solidFill>
                <a:latin typeface="Arial"/>
                <a:ea typeface="Arial"/>
                <a:cs typeface="Arial"/>
                <a:sym typeface="Arial"/>
              </a:rPr>
              <a:t>A type of therapy that focused on reframing schemas (the way people view themselves), and focused on improving self-image. (used in cases when client has negative childhood experiences,</a:t>
            </a:r>
            <a:endParaRPr sz="1800"/>
          </a:p>
          <a:p>
            <a:pPr marL="0" lvl="0" indent="0" algn="l" rtl="0">
              <a:lnSpc>
                <a:spcPct val="115000"/>
              </a:lnSpc>
              <a:spcBef>
                <a:spcPts val="600"/>
              </a:spcBef>
              <a:spcAft>
                <a:spcPts val="0"/>
              </a:spcAft>
              <a:buClr>
                <a:schemeClr val="dk1"/>
              </a:buClr>
              <a:buSzPts val="1100"/>
              <a:buFont typeface="Arial"/>
              <a:buNone/>
            </a:pPr>
            <a:endParaRPr sz="1900">
              <a:solidFill>
                <a:schemeClr val="dk1"/>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endParaRPr sz="2200" b="1">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203851" y="0"/>
            <a:ext cx="111387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sz="3600"/>
              <a:t>Pamela Ann Tusiani </a:t>
            </a:r>
            <a:endParaRPr sz="3600"/>
          </a:p>
          <a:p>
            <a:pPr marL="0" lvl="0" indent="0" algn="l" rtl="0">
              <a:spcBef>
                <a:spcPts val="0"/>
              </a:spcBef>
              <a:spcAft>
                <a:spcPts val="0"/>
              </a:spcAft>
              <a:buNone/>
            </a:pPr>
            <a:r>
              <a:rPr lang="en-US" sz="3600"/>
              <a:t>September 14, 1977- April 19, 2001 </a:t>
            </a:r>
            <a:endParaRPr sz="3600"/>
          </a:p>
        </p:txBody>
      </p:sp>
      <p:pic>
        <p:nvPicPr>
          <p:cNvPr id="129" name="Google Shape;129;p16"/>
          <p:cNvPicPr preferRelativeResize="0"/>
          <p:nvPr/>
        </p:nvPicPr>
        <p:blipFill>
          <a:blip r:embed="rId3">
            <a:alphaModFix/>
          </a:blip>
          <a:stretch>
            <a:fillRect/>
          </a:stretch>
        </p:blipFill>
        <p:spPr>
          <a:xfrm>
            <a:off x="301775" y="2184475"/>
            <a:ext cx="3773850" cy="3495250"/>
          </a:xfrm>
          <a:prstGeom prst="rect">
            <a:avLst/>
          </a:prstGeom>
          <a:noFill/>
          <a:ln>
            <a:noFill/>
          </a:ln>
        </p:spPr>
      </p:pic>
      <p:pic>
        <p:nvPicPr>
          <p:cNvPr id="130" name="Google Shape;130;p16"/>
          <p:cNvPicPr preferRelativeResize="0"/>
          <p:nvPr/>
        </p:nvPicPr>
        <p:blipFill>
          <a:blip r:embed="rId4">
            <a:alphaModFix/>
          </a:blip>
          <a:stretch>
            <a:fillRect/>
          </a:stretch>
        </p:blipFill>
        <p:spPr>
          <a:xfrm>
            <a:off x="4075625" y="2184475"/>
            <a:ext cx="2812725" cy="3495250"/>
          </a:xfrm>
          <a:prstGeom prst="rect">
            <a:avLst/>
          </a:prstGeom>
          <a:noFill/>
          <a:ln>
            <a:noFill/>
          </a:ln>
        </p:spPr>
      </p:pic>
      <p:pic>
        <p:nvPicPr>
          <p:cNvPr id="131" name="Google Shape;131;p16"/>
          <p:cNvPicPr preferRelativeResize="0"/>
          <p:nvPr/>
        </p:nvPicPr>
        <p:blipFill>
          <a:blip r:embed="rId5">
            <a:alphaModFix/>
          </a:blip>
          <a:stretch>
            <a:fillRect/>
          </a:stretch>
        </p:blipFill>
        <p:spPr>
          <a:xfrm>
            <a:off x="6888350" y="2184475"/>
            <a:ext cx="5041826" cy="3495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1097275" y="286600"/>
            <a:ext cx="10580400" cy="843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What is BPD?  </a:t>
            </a:r>
            <a:endParaRPr/>
          </a:p>
        </p:txBody>
      </p:sp>
      <p:sp>
        <p:nvSpPr>
          <p:cNvPr id="137" name="Google Shape;137;p17"/>
          <p:cNvSpPr txBox="1">
            <a:spLocks noGrp="1"/>
          </p:cNvSpPr>
          <p:nvPr>
            <p:ph type="body" idx="1"/>
          </p:nvPr>
        </p:nvSpPr>
        <p:spPr>
          <a:xfrm>
            <a:off x="495050" y="1129600"/>
            <a:ext cx="11357100" cy="5532900"/>
          </a:xfrm>
          <a:prstGeom prst="rect">
            <a:avLst/>
          </a:prstGeom>
          <a:noFill/>
          <a:ln>
            <a:noFill/>
          </a:ln>
        </p:spPr>
        <p:txBody>
          <a:bodyPr spcFirstLastPara="1" wrap="square" lIns="0" tIns="45700" rIns="0" bIns="45700" anchor="t" anchorCtr="0">
            <a:noAutofit/>
          </a:bodyPr>
          <a:lstStyle/>
          <a:p>
            <a:pPr marL="91440" lvl="0" indent="0" algn="l" rtl="0">
              <a:lnSpc>
                <a:spcPct val="90000"/>
              </a:lnSpc>
              <a:spcBef>
                <a:spcPts val="0"/>
              </a:spcBef>
              <a:spcAft>
                <a:spcPts val="0"/>
              </a:spcAft>
              <a:buSzPts val="2000"/>
              <a:buNone/>
            </a:pPr>
            <a:r>
              <a:rPr lang="en-US"/>
              <a:t>Borderline Personality Disorder (BPD) is characterized by five of the following nine criteria (DSM-V):</a:t>
            </a:r>
            <a:endParaRPr/>
          </a:p>
          <a:p>
            <a:pPr marL="91440" lvl="0" indent="0" algn="l" rtl="0">
              <a:lnSpc>
                <a:spcPct val="90000"/>
              </a:lnSpc>
              <a:spcBef>
                <a:spcPts val="0"/>
              </a:spcBef>
              <a:spcAft>
                <a:spcPts val="0"/>
              </a:spcAft>
              <a:buSzPts val="2000"/>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1) Frantic efforts to avoid real or imagined abandonment. </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2)  A pattern of unstable intense personal relationships characterized by alternating extremes of idealization and devaluation. </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3)  Identity disturbance marked by a persistently unable self-image or sense of self.</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4)  Impulsivity in at least two areas which can be potentially self-damaging (spending, substance abuse, reckless driving, binge eating, etc.)</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5) Recurrent suicidal behavior, gestures, threats or self-mutilating behavior.</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6) Affective instability due to a marked reactivity of mood (irritability, anxiety, etc.) which can last up to few hours, rarely more than a few days.</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7) Chronic feelings of emptiness.</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8) Inappropriate intense anger or difficulty controlling anger (frequent displays of temper, physical fights, etc.)</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9) Transient, stress-related paranoid ideation or severe dissociative systems.</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91440" lvl="0" indent="0" algn="l" rtl="0">
              <a:lnSpc>
                <a:spcPct val="90000"/>
              </a:lnSpc>
              <a:spcBef>
                <a:spcPts val="0"/>
              </a:spcBef>
              <a:spcAft>
                <a:spcPts val="0"/>
              </a:spcAft>
              <a:buSzPts val="2000"/>
              <a:buNone/>
            </a:pPr>
            <a:endParaRPr/>
          </a:p>
          <a:p>
            <a:pPr marL="91440" lvl="0" indent="0" algn="l" rtl="0">
              <a:lnSpc>
                <a:spcPct val="90000"/>
              </a:lnSpc>
              <a:spcBef>
                <a:spcPts val="0"/>
              </a:spcBef>
              <a:spcAft>
                <a:spcPts val="0"/>
              </a:spcAft>
              <a:buSzPts val="20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BPD Is...</a:t>
            </a:r>
            <a:endParaRPr/>
          </a:p>
        </p:txBody>
      </p:sp>
      <p:sp>
        <p:nvSpPr>
          <p:cNvPr id="143" name="Google Shape;143;p18"/>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457200" lvl="0" indent="-381000" algn="l" rtl="0">
              <a:spcBef>
                <a:spcPts val="1200"/>
              </a:spcBef>
              <a:spcAft>
                <a:spcPts val="0"/>
              </a:spcAft>
              <a:buSzPts val="2400"/>
              <a:buChar char="❏"/>
            </a:pPr>
            <a:r>
              <a:rPr lang="en-US" sz="2400"/>
              <a:t>A s</a:t>
            </a:r>
            <a:r>
              <a:rPr lang="en-US" sz="2400" u="sng"/>
              <a:t>erious mental illness </a:t>
            </a:r>
            <a:r>
              <a:rPr lang="en-US" sz="2400"/>
              <a:t>characterized by difficulty regulating emotions, affecting behaviors, relationships, stability, and sense of self.</a:t>
            </a:r>
            <a:endParaRPr sz="2400"/>
          </a:p>
          <a:p>
            <a:pPr marL="457200" lvl="0" indent="-381000" algn="l" rtl="0">
              <a:spcBef>
                <a:spcPts val="0"/>
              </a:spcBef>
              <a:spcAft>
                <a:spcPts val="0"/>
              </a:spcAft>
              <a:buSzPts val="2400"/>
              <a:buChar char="❏"/>
            </a:pPr>
            <a:r>
              <a:rPr lang="en-US" sz="2400"/>
              <a:t>Brain studies shows individuals with BPD have an </a:t>
            </a:r>
            <a:r>
              <a:rPr lang="en-US" sz="2400" u="sng"/>
              <a:t>underactive prefrontal cortex and an overactive amygdala </a:t>
            </a:r>
            <a:r>
              <a:rPr lang="en-US" sz="2400"/>
              <a:t>which impairs emotional regulation.  </a:t>
            </a:r>
            <a:endParaRPr sz="2400"/>
          </a:p>
          <a:p>
            <a:pPr marL="457200" lvl="0" indent="-381000" algn="l" rtl="0">
              <a:spcBef>
                <a:spcPts val="0"/>
              </a:spcBef>
              <a:spcAft>
                <a:spcPts val="0"/>
              </a:spcAft>
              <a:buSzPts val="2400"/>
              <a:buChar char="❏"/>
            </a:pPr>
            <a:r>
              <a:rPr lang="en-US" sz="2400"/>
              <a:t>BPD is caused by a </a:t>
            </a:r>
            <a:r>
              <a:rPr lang="en-US" sz="2400" u="sng"/>
              <a:t>combination</a:t>
            </a:r>
            <a:r>
              <a:rPr lang="en-US" sz="2400"/>
              <a:t> of genetic, social, environmental and psychological factors.</a:t>
            </a:r>
            <a:endParaRPr sz="2400"/>
          </a:p>
          <a:p>
            <a:pPr marL="457200" lvl="0" indent="-381000" algn="l" rtl="0">
              <a:spcBef>
                <a:spcPts val="0"/>
              </a:spcBef>
              <a:spcAft>
                <a:spcPts val="0"/>
              </a:spcAft>
              <a:buSzPts val="2400"/>
              <a:buChar char="❏"/>
            </a:pPr>
            <a:r>
              <a:rPr lang="en-US" sz="2400"/>
              <a:t>This causes distorted thoughts, unstable relationships, difficulty communicating emotions, confused identity, extreme sensitivity, impulsive behavior, self-harm, or suicidality.  </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How is BPD Experienced by Sufferers?</a:t>
            </a:r>
            <a:endParaRPr/>
          </a:p>
        </p:txBody>
      </p:sp>
      <p:sp>
        <p:nvSpPr>
          <p:cNvPr id="149" name="Google Shape;149;p19"/>
          <p:cNvSpPr txBox="1">
            <a:spLocks noGrp="1"/>
          </p:cNvSpPr>
          <p:nvPr>
            <p:ph type="body" idx="1"/>
          </p:nvPr>
        </p:nvSpPr>
        <p:spPr>
          <a:xfrm>
            <a:off x="1097277" y="1845725"/>
            <a:ext cx="5178300" cy="40233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sz="2400"/>
              <a:t>“My brain is on fire.”</a:t>
            </a:r>
            <a:endParaRPr sz="2400"/>
          </a:p>
          <a:p>
            <a:pPr marL="0" lvl="0" indent="0" algn="l" rtl="0">
              <a:spcBef>
                <a:spcPts val="1200"/>
              </a:spcBef>
              <a:spcAft>
                <a:spcPts val="0"/>
              </a:spcAft>
              <a:buNone/>
            </a:pPr>
            <a:r>
              <a:rPr lang="en-US" sz="2400"/>
              <a:t>“It’s like driving driving a car that’s accelerating and you can’t hit the brakes.”</a:t>
            </a:r>
            <a:endParaRPr sz="2400"/>
          </a:p>
          <a:p>
            <a:pPr marL="0" lvl="0" indent="0" algn="l" rtl="0">
              <a:spcBef>
                <a:spcPts val="1200"/>
              </a:spcBef>
              <a:spcAft>
                <a:spcPts val="0"/>
              </a:spcAft>
              <a:buNone/>
            </a:pPr>
            <a:r>
              <a:rPr lang="en-US" sz="2400"/>
              <a:t>“It’s like riding a rollercoaster with emotional ups and downs all day long.”</a:t>
            </a:r>
            <a:endParaRPr sz="2400"/>
          </a:p>
          <a:p>
            <a:pPr marL="0" lvl="0" indent="0" algn="l" rtl="0">
              <a:spcBef>
                <a:spcPts val="1200"/>
              </a:spcBef>
              <a:spcAft>
                <a:spcPts val="0"/>
              </a:spcAft>
              <a:buNone/>
            </a:pPr>
            <a:r>
              <a:rPr lang="en-US" sz="2400"/>
              <a:t>Individuals impacted by BPD live in constant emotional pain, which can lead to chronic feelings of emptiness.</a:t>
            </a:r>
            <a:endParaRPr sz="2400"/>
          </a:p>
          <a:p>
            <a:pPr marL="0" lvl="0" indent="0" algn="l" rtl="0">
              <a:spcBef>
                <a:spcPts val="1200"/>
              </a:spcBef>
              <a:spcAft>
                <a:spcPts val="200"/>
              </a:spcAft>
              <a:buNone/>
            </a:pPr>
            <a:endParaRPr/>
          </a:p>
        </p:txBody>
      </p:sp>
      <p:pic>
        <p:nvPicPr>
          <p:cNvPr id="150" name="Google Shape;150;p19"/>
          <p:cNvPicPr preferRelativeResize="0"/>
          <p:nvPr/>
        </p:nvPicPr>
        <p:blipFill>
          <a:blip r:embed="rId3">
            <a:alphaModFix/>
          </a:blip>
          <a:stretch>
            <a:fillRect/>
          </a:stretch>
        </p:blipFill>
        <p:spPr>
          <a:xfrm>
            <a:off x="7534575" y="1946062"/>
            <a:ext cx="3026071" cy="38226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000"/>
              <a:t>Two Mothers, Two Foundations in US and Canada </a:t>
            </a:r>
            <a:endParaRPr sz="3000"/>
          </a:p>
          <a:p>
            <a:pPr marL="0" lvl="0" indent="0" algn="ctr" rtl="0">
              <a:spcBef>
                <a:spcPts val="0"/>
              </a:spcBef>
              <a:spcAft>
                <a:spcPts val="0"/>
              </a:spcAft>
              <a:buNone/>
            </a:pPr>
            <a:r>
              <a:rPr lang="en-US" sz="3000"/>
              <a:t>in memory of Daughters deceased from BPD </a:t>
            </a:r>
            <a:endParaRPr sz="3000"/>
          </a:p>
        </p:txBody>
      </p:sp>
      <p:sp>
        <p:nvSpPr>
          <p:cNvPr id="156" name="Google Shape;156;p20"/>
          <p:cNvSpPr txBox="1">
            <a:spLocks noGrp="1"/>
          </p:cNvSpPr>
          <p:nvPr>
            <p:ph type="body" idx="1"/>
          </p:nvPr>
        </p:nvSpPr>
        <p:spPr>
          <a:xfrm>
            <a:off x="2765498" y="4362450"/>
            <a:ext cx="2408400" cy="14508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r>
              <a:rPr lang="en-US"/>
              <a:t>Meu</a:t>
            </a:r>
            <a:endParaRPr/>
          </a:p>
        </p:txBody>
      </p:sp>
      <p:pic>
        <p:nvPicPr>
          <p:cNvPr id="157" name="Google Shape;157;p20"/>
          <p:cNvPicPr preferRelativeResize="0"/>
          <p:nvPr/>
        </p:nvPicPr>
        <p:blipFill>
          <a:blip r:embed="rId3">
            <a:alphaModFix/>
          </a:blip>
          <a:stretch>
            <a:fillRect/>
          </a:stretch>
        </p:blipFill>
        <p:spPr>
          <a:xfrm>
            <a:off x="6358638" y="2077963"/>
            <a:ext cx="2619375" cy="1743075"/>
          </a:xfrm>
          <a:prstGeom prst="rect">
            <a:avLst/>
          </a:prstGeom>
          <a:noFill/>
          <a:ln>
            <a:noFill/>
          </a:ln>
        </p:spPr>
      </p:pic>
      <p:pic>
        <p:nvPicPr>
          <p:cNvPr id="158" name="Google Shape;158;p20"/>
          <p:cNvPicPr preferRelativeResize="0"/>
          <p:nvPr/>
        </p:nvPicPr>
        <p:blipFill>
          <a:blip r:embed="rId4">
            <a:alphaModFix/>
          </a:blip>
          <a:stretch>
            <a:fillRect/>
          </a:stretch>
        </p:blipFill>
        <p:spPr>
          <a:xfrm>
            <a:off x="5744475" y="4105875"/>
            <a:ext cx="4876945" cy="1369501"/>
          </a:xfrm>
          <a:prstGeom prst="rect">
            <a:avLst/>
          </a:prstGeom>
          <a:noFill/>
          <a:ln>
            <a:noFill/>
          </a:ln>
        </p:spPr>
      </p:pic>
      <p:pic>
        <p:nvPicPr>
          <p:cNvPr id="159" name="Google Shape;159;p20"/>
          <p:cNvPicPr preferRelativeResize="0"/>
          <p:nvPr/>
        </p:nvPicPr>
        <p:blipFill>
          <a:blip r:embed="rId5">
            <a:alphaModFix/>
          </a:blip>
          <a:stretch>
            <a:fillRect/>
          </a:stretch>
        </p:blipFill>
        <p:spPr>
          <a:xfrm>
            <a:off x="1097275" y="1954825"/>
            <a:ext cx="2619374" cy="2856750"/>
          </a:xfrm>
          <a:prstGeom prst="rect">
            <a:avLst/>
          </a:prstGeom>
          <a:noFill/>
          <a:ln>
            <a:noFill/>
          </a:ln>
        </p:spPr>
      </p:pic>
      <p:pic>
        <p:nvPicPr>
          <p:cNvPr id="160" name="Google Shape;160;p20"/>
          <p:cNvPicPr preferRelativeResize="0"/>
          <p:nvPr/>
        </p:nvPicPr>
        <p:blipFill rotWithShape="1">
          <a:blip r:embed="rId6">
            <a:alphaModFix/>
          </a:blip>
          <a:srcRect/>
          <a:stretch/>
        </p:blipFill>
        <p:spPr>
          <a:xfrm>
            <a:off x="918125" y="4897925"/>
            <a:ext cx="3094225" cy="1197725"/>
          </a:xfrm>
          <a:prstGeom prst="rect">
            <a:avLst/>
          </a:prstGeom>
          <a:noFill/>
          <a:ln>
            <a:noFill/>
          </a:ln>
        </p:spPr>
      </p:pic>
      <p:sp>
        <p:nvSpPr>
          <p:cNvPr id="161" name="Google Shape;161;p20"/>
          <p:cNvSpPr txBox="1"/>
          <p:nvPr/>
        </p:nvSpPr>
        <p:spPr>
          <a:xfrm>
            <a:off x="9199750" y="2129875"/>
            <a:ext cx="2408400" cy="6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Lynn  Courey,</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Toronto, Canada</a:t>
            </a:r>
            <a:endParaRPr>
              <a:latin typeface="Calibri"/>
              <a:ea typeface="Calibri"/>
              <a:cs typeface="Calibri"/>
              <a:sym typeface="Calibri"/>
            </a:endParaRPr>
          </a:p>
        </p:txBody>
      </p:sp>
      <p:sp>
        <p:nvSpPr>
          <p:cNvPr id="162" name="Google Shape;162;p20"/>
          <p:cNvSpPr txBox="1"/>
          <p:nvPr/>
        </p:nvSpPr>
        <p:spPr>
          <a:xfrm>
            <a:off x="2843550" y="4293250"/>
            <a:ext cx="2776800" cy="6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256475" y="286600"/>
            <a:ext cx="11574900" cy="783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2016 Change.org Petition to NIMH for More BPD Research</a:t>
            </a:r>
            <a:endParaRPr sz="3600"/>
          </a:p>
        </p:txBody>
      </p:sp>
      <p:sp>
        <p:nvSpPr>
          <p:cNvPr id="168" name="Google Shape;168;p21"/>
          <p:cNvSpPr txBox="1">
            <a:spLocks noGrp="1"/>
          </p:cNvSpPr>
          <p:nvPr>
            <p:ph type="body" idx="1"/>
          </p:nvPr>
        </p:nvSpPr>
        <p:spPr>
          <a:xfrm>
            <a:off x="189575" y="4337825"/>
            <a:ext cx="2185500" cy="15312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r>
              <a:rPr lang="en-US"/>
              <a:t>Meeting Barbara Walker of Waterloo, Iowa</a:t>
            </a:r>
            <a:endParaRPr/>
          </a:p>
        </p:txBody>
      </p:sp>
      <p:pic>
        <p:nvPicPr>
          <p:cNvPr id="169" name="Google Shape;169;p21"/>
          <p:cNvPicPr preferRelativeResize="0"/>
          <p:nvPr/>
        </p:nvPicPr>
        <p:blipFill rotWithShape="1">
          <a:blip r:embed="rId3">
            <a:alphaModFix/>
          </a:blip>
          <a:srcRect l="1744" t="12358" r="13988" b="46828"/>
          <a:stretch/>
        </p:blipFill>
        <p:spPr>
          <a:xfrm>
            <a:off x="189575" y="1159750"/>
            <a:ext cx="7705500" cy="2798950"/>
          </a:xfrm>
          <a:prstGeom prst="rect">
            <a:avLst/>
          </a:prstGeom>
          <a:noFill/>
          <a:ln>
            <a:noFill/>
          </a:ln>
        </p:spPr>
      </p:pic>
      <p:pic>
        <p:nvPicPr>
          <p:cNvPr id="170" name="Google Shape;170;p21"/>
          <p:cNvPicPr preferRelativeResize="0"/>
          <p:nvPr/>
        </p:nvPicPr>
        <p:blipFill rotWithShape="1">
          <a:blip r:embed="rId4">
            <a:alphaModFix/>
          </a:blip>
          <a:srcRect l="4798" t="30894" b="19839"/>
          <a:stretch/>
        </p:blipFill>
        <p:spPr>
          <a:xfrm>
            <a:off x="2598250" y="3661125"/>
            <a:ext cx="6722927" cy="2609376"/>
          </a:xfrm>
          <a:prstGeom prst="rect">
            <a:avLst/>
          </a:prstGeom>
          <a:noFill/>
          <a:ln>
            <a:noFill/>
          </a:ln>
        </p:spPr>
      </p:pic>
      <p:pic>
        <p:nvPicPr>
          <p:cNvPr id="171" name="Google Shape;171;p21"/>
          <p:cNvPicPr preferRelativeResize="0"/>
          <p:nvPr/>
        </p:nvPicPr>
        <p:blipFill>
          <a:blip r:embed="rId5">
            <a:alphaModFix/>
          </a:blip>
          <a:stretch>
            <a:fillRect/>
          </a:stretch>
        </p:blipFill>
        <p:spPr>
          <a:xfrm>
            <a:off x="9432695" y="1070500"/>
            <a:ext cx="2300500" cy="4089802"/>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2209</Words>
  <Application>Microsoft Office PowerPoint</Application>
  <PresentationFormat>Widescreen</PresentationFormat>
  <Paragraphs>196</Paragraphs>
  <Slides>35</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Noto Sans Symbols</vt:lpstr>
      <vt:lpstr>Times New Roman</vt:lpstr>
      <vt:lpstr>Wingdings</vt:lpstr>
      <vt:lpstr>Retrospect</vt:lpstr>
      <vt:lpstr>  The Unique Characteristics of Borderline Personality Disorder (BPD) and Suicide Loss from the Perspective of Family Survivors  American Association of Suicidology Conference 2019  Thursday, April 25, 2019 </vt:lpstr>
      <vt:lpstr>BPD Quiz - True or False?</vt:lpstr>
      <vt:lpstr>PowerPoint Presentation</vt:lpstr>
      <vt:lpstr> Pamela Ann Tusiani  September 14, 1977- April 19, 2001 </vt:lpstr>
      <vt:lpstr>What is BPD?  </vt:lpstr>
      <vt:lpstr>BPD Is...</vt:lpstr>
      <vt:lpstr>How is BPD Experienced by Sufferers?</vt:lpstr>
      <vt:lpstr>Two Mothers, Two Foundations in US and Canada  in memory of Daughters deceased from BPD </vt:lpstr>
      <vt:lpstr>2016 Change.org Petition to NIMH for More BPD Research</vt:lpstr>
      <vt:lpstr>Sisters Connecting… American Foundation for Suicide Prevention Walks 2016</vt:lpstr>
      <vt:lpstr>Gaps Identified in BPD Loss Research &amp; Grief Support</vt:lpstr>
      <vt:lpstr>Lena Walker - Waterloo, Iowa  (May 18, 1996-Nov. 12, 2015 (19 yo)</vt:lpstr>
      <vt:lpstr>Lena’s Artwork and Sense of Humor</vt:lpstr>
      <vt:lpstr>Reflections on Lena Walker’s Story</vt:lpstr>
      <vt:lpstr>Barriers to Care for High Functioning Youth:   Sasha Menu Courey’s Story March 10, 1991 to June 17, 2011.  (20 yo).  Toronto, CA</vt:lpstr>
      <vt:lpstr>BPD Stigma on the Way to Get Help </vt:lpstr>
      <vt:lpstr>      Crisis Intervention and Emergency room challenges</vt:lpstr>
      <vt:lpstr>Finding Effective BPD Treatment covered by Health Insurance</vt:lpstr>
      <vt:lpstr>BPD at a glance… saying goodbye!</vt:lpstr>
      <vt:lpstr>PowerPoint Presentation</vt:lpstr>
      <vt:lpstr>PowerPoint Presentation</vt:lpstr>
      <vt:lpstr>PowerPoint Presentation</vt:lpstr>
      <vt:lpstr>Michelle Monachino   Cortland Manor, New York  (July 25, 1989 to March 28, 2016)</vt:lpstr>
      <vt:lpstr>PowerPoint Presentation</vt:lpstr>
      <vt:lpstr>BPD Statistics</vt:lpstr>
      <vt:lpstr>Barriers to BPD Recovery &amp; Risk Factors for Suicide </vt:lpstr>
      <vt:lpstr>Public Health Recommendations for BPD</vt:lpstr>
      <vt:lpstr>Unique Factors of BPD Loss &amp; Grieving</vt:lpstr>
      <vt:lpstr>PowerPoint Presentation</vt:lpstr>
      <vt:lpstr>BPD Features to Sort Through after Loss</vt:lpstr>
      <vt:lpstr>How BPD Specific Loss Group Helps</vt:lpstr>
      <vt:lpstr>PowerPoint Presentation</vt:lpstr>
      <vt:lpstr>Resiliency and Hope</vt:lpstr>
      <vt:lpstr>BPD Specific Resources</vt:lpstr>
      <vt:lpstr>BPD Evidence-Based Treatments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Unique Characteristics of Borderline Personality Disorder (BPD) and Suicide Loss from the Perspective of Family Survivors  American Association of Suicidology Conference 2019  Thursday, April 25, 2019</dc:title>
  <dc:creator>Paula Tusiani-Eng</dc:creator>
  <cp:lastModifiedBy>Paula</cp:lastModifiedBy>
  <cp:revision>20</cp:revision>
  <dcterms:modified xsi:type="dcterms:W3CDTF">2022-08-12T18:47:27Z</dcterms:modified>
</cp:coreProperties>
</file>