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9" r:id="rId1"/>
  </p:sldMasterIdLst>
  <p:notesMasterIdLst>
    <p:notesMasterId r:id="rId33"/>
  </p:notesMasterIdLst>
  <p:sldIdLst>
    <p:sldId id="256" r:id="rId2"/>
    <p:sldId id="293" r:id="rId3"/>
    <p:sldId id="3557" r:id="rId4"/>
    <p:sldId id="299" r:id="rId5"/>
    <p:sldId id="3550" r:id="rId6"/>
    <p:sldId id="3551" r:id="rId7"/>
    <p:sldId id="3511" r:id="rId8"/>
    <p:sldId id="3558" r:id="rId9"/>
    <p:sldId id="3450" r:id="rId10"/>
    <p:sldId id="3452" r:id="rId11"/>
    <p:sldId id="308" r:id="rId12"/>
    <p:sldId id="3537" r:id="rId13"/>
    <p:sldId id="3560" r:id="rId14"/>
    <p:sldId id="3399" r:id="rId15"/>
    <p:sldId id="3461" r:id="rId16"/>
    <p:sldId id="3561" r:id="rId17"/>
    <p:sldId id="3568" r:id="rId18"/>
    <p:sldId id="3569" r:id="rId19"/>
    <p:sldId id="3562" r:id="rId20"/>
    <p:sldId id="3542" r:id="rId21"/>
    <p:sldId id="3546" r:id="rId22"/>
    <p:sldId id="3563" r:id="rId23"/>
    <p:sldId id="661" r:id="rId24"/>
    <p:sldId id="3541" r:id="rId25"/>
    <p:sldId id="3538" r:id="rId26"/>
    <p:sldId id="3345" r:id="rId27"/>
    <p:sldId id="3344" r:id="rId28"/>
    <p:sldId id="3543" r:id="rId29"/>
    <p:sldId id="3566" r:id="rId30"/>
    <p:sldId id="297" r:id="rId31"/>
    <p:sldId id="3567" r:id="rId3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9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14AECB-79F0-4869-B5B0-A73F3B7F381C}">
  <a:tblStyle styleId="{D014AECB-79F0-4869-B5B0-A73F3B7F381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12" autoAdjust="0"/>
    <p:restoredTop sz="95915" autoAdjust="0"/>
  </p:normalViewPr>
  <p:slideViewPr>
    <p:cSldViewPr snapToGrid="0">
      <p:cViewPr varScale="1">
        <p:scale>
          <a:sx n="131" d="100"/>
          <a:sy n="131" d="100"/>
        </p:scale>
        <p:origin x="10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FBD248-D920-48F8-9A31-5F9C21A2C22D}" type="doc">
      <dgm:prSet loTypeId="urn:microsoft.com/office/officeart/2005/8/layout/gear1" loCatId="relationship" qsTypeId="urn:microsoft.com/office/officeart/2005/8/quickstyle/simple2" qsCatId="simple" csTypeId="urn:microsoft.com/office/officeart/2005/8/colors/colorful4" csCatId="colorful" phldr="1"/>
      <dgm:spPr/>
    </dgm:pt>
    <dgm:pt modelId="{D91A062C-A0BE-4588-B366-A7A8C30DCA97}">
      <dgm:prSet phldrT="[Text]" custT="1"/>
      <dgm:spPr/>
      <dgm:t>
        <a:bodyPr/>
        <a:lstStyle/>
        <a:p>
          <a:r>
            <a:rPr lang="en-US" sz="1600"/>
            <a:t>Relationships</a:t>
          </a:r>
        </a:p>
      </dgm:t>
    </dgm:pt>
    <dgm:pt modelId="{5C56C806-A4D2-4679-8ED6-7E3F8631E327}" type="parTrans" cxnId="{13120CC9-DFD6-4188-AE75-CFCE80E3EC97}">
      <dgm:prSet/>
      <dgm:spPr/>
      <dgm:t>
        <a:bodyPr/>
        <a:lstStyle/>
        <a:p>
          <a:endParaRPr lang="en-US" sz="4400"/>
        </a:p>
      </dgm:t>
    </dgm:pt>
    <dgm:pt modelId="{EAD5A620-695B-4B14-A261-1B2258FA401C}" type="sibTrans" cxnId="{13120CC9-DFD6-4188-AE75-CFCE80E3EC97}">
      <dgm:prSet/>
      <dgm:spPr/>
      <dgm:t>
        <a:bodyPr/>
        <a:lstStyle/>
        <a:p>
          <a:endParaRPr lang="en-US" sz="4400"/>
        </a:p>
      </dgm:t>
    </dgm:pt>
    <dgm:pt modelId="{1990029E-025C-47F1-B4EF-24B34975EF34}">
      <dgm:prSet phldrT="[Text]" custT="1"/>
      <dgm:spPr/>
      <dgm:t>
        <a:bodyPr/>
        <a:lstStyle/>
        <a:p>
          <a:r>
            <a:rPr lang="en-US" sz="1600"/>
            <a:t>Identity</a:t>
          </a:r>
        </a:p>
      </dgm:t>
    </dgm:pt>
    <dgm:pt modelId="{F42C2D0A-042B-4C39-B572-3E93767B7D76}" type="parTrans" cxnId="{4B3F6390-3238-4390-8576-D6E3F53DA82D}">
      <dgm:prSet/>
      <dgm:spPr/>
      <dgm:t>
        <a:bodyPr/>
        <a:lstStyle/>
        <a:p>
          <a:endParaRPr lang="en-US" sz="4400"/>
        </a:p>
      </dgm:t>
    </dgm:pt>
    <dgm:pt modelId="{FC6EBFCB-D296-4527-B0B1-9E444BC8F576}" type="sibTrans" cxnId="{4B3F6390-3238-4390-8576-D6E3F53DA82D}">
      <dgm:prSet/>
      <dgm:spPr/>
      <dgm:t>
        <a:bodyPr/>
        <a:lstStyle/>
        <a:p>
          <a:endParaRPr lang="en-US" sz="4400"/>
        </a:p>
      </dgm:t>
    </dgm:pt>
    <dgm:pt modelId="{B673CC13-B0A9-43F6-B2ED-D08E5860DB69}">
      <dgm:prSet phldrT="[Text]" custT="1"/>
      <dgm:spPr/>
      <dgm:t>
        <a:bodyPr/>
        <a:lstStyle/>
        <a:p>
          <a:r>
            <a:rPr lang="en-US" sz="1600"/>
            <a:t>Emotions</a:t>
          </a:r>
        </a:p>
      </dgm:t>
    </dgm:pt>
    <dgm:pt modelId="{EE019A50-2523-43DB-B1D0-F9AE44D27A98}" type="parTrans" cxnId="{10B52908-56EF-4A3C-BEC6-9717584B843E}">
      <dgm:prSet/>
      <dgm:spPr/>
      <dgm:t>
        <a:bodyPr/>
        <a:lstStyle/>
        <a:p>
          <a:endParaRPr lang="en-US" sz="4400"/>
        </a:p>
      </dgm:t>
    </dgm:pt>
    <dgm:pt modelId="{CB53DCFC-CDAA-410C-8C7C-551FE03E9343}" type="sibTrans" cxnId="{10B52908-56EF-4A3C-BEC6-9717584B843E}">
      <dgm:prSet/>
      <dgm:spPr/>
      <dgm:t>
        <a:bodyPr/>
        <a:lstStyle/>
        <a:p>
          <a:endParaRPr lang="en-US" sz="4400"/>
        </a:p>
      </dgm:t>
    </dgm:pt>
    <dgm:pt modelId="{2DF00C92-6E7F-4A07-B8F3-2A9057731258}" type="pres">
      <dgm:prSet presAssocID="{A1FBD248-D920-48F8-9A31-5F9C21A2C22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AECB886-20D4-40F4-A6A0-41064608B408}" type="pres">
      <dgm:prSet presAssocID="{D91A062C-A0BE-4588-B366-A7A8C30DCA97}" presName="gear1" presStyleLbl="node1" presStyleIdx="0" presStyleCnt="3">
        <dgm:presLayoutVars>
          <dgm:chMax val="1"/>
          <dgm:bulletEnabled val="1"/>
        </dgm:presLayoutVars>
      </dgm:prSet>
      <dgm:spPr/>
    </dgm:pt>
    <dgm:pt modelId="{66798AA1-752C-4862-8E31-0FDC4AB8EA51}" type="pres">
      <dgm:prSet presAssocID="{D91A062C-A0BE-4588-B366-A7A8C30DCA97}" presName="gear1srcNode" presStyleLbl="node1" presStyleIdx="0" presStyleCnt="3"/>
      <dgm:spPr/>
    </dgm:pt>
    <dgm:pt modelId="{B72C4D58-50A6-4ED3-B0CD-3C8133D66775}" type="pres">
      <dgm:prSet presAssocID="{D91A062C-A0BE-4588-B366-A7A8C30DCA97}" presName="gear1dstNode" presStyleLbl="node1" presStyleIdx="0" presStyleCnt="3"/>
      <dgm:spPr/>
    </dgm:pt>
    <dgm:pt modelId="{80FFA9BD-D58A-4B51-B3E0-28CEBD91C074}" type="pres">
      <dgm:prSet presAssocID="{1990029E-025C-47F1-B4EF-24B34975EF34}" presName="gear2" presStyleLbl="node1" presStyleIdx="1" presStyleCnt="3">
        <dgm:presLayoutVars>
          <dgm:chMax val="1"/>
          <dgm:bulletEnabled val="1"/>
        </dgm:presLayoutVars>
      </dgm:prSet>
      <dgm:spPr/>
    </dgm:pt>
    <dgm:pt modelId="{F8D7BAB8-F6A2-4741-865B-4E5091D0A267}" type="pres">
      <dgm:prSet presAssocID="{1990029E-025C-47F1-B4EF-24B34975EF34}" presName="gear2srcNode" presStyleLbl="node1" presStyleIdx="1" presStyleCnt="3"/>
      <dgm:spPr/>
    </dgm:pt>
    <dgm:pt modelId="{A33EC8EB-AF57-4213-9CFD-834B409A799E}" type="pres">
      <dgm:prSet presAssocID="{1990029E-025C-47F1-B4EF-24B34975EF34}" presName="gear2dstNode" presStyleLbl="node1" presStyleIdx="1" presStyleCnt="3"/>
      <dgm:spPr/>
    </dgm:pt>
    <dgm:pt modelId="{ED31ECA4-A791-4065-A47A-F8802DAD99E9}" type="pres">
      <dgm:prSet presAssocID="{B673CC13-B0A9-43F6-B2ED-D08E5860DB69}" presName="gear3" presStyleLbl="node1" presStyleIdx="2" presStyleCnt="3"/>
      <dgm:spPr/>
    </dgm:pt>
    <dgm:pt modelId="{1D669484-0843-42DC-BC56-875293DCF293}" type="pres">
      <dgm:prSet presAssocID="{B673CC13-B0A9-43F6-B2ED-D08E5860DB69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1C459763-49B3-4018-9BAF-945D320E667C}" type="pres">
      <dgm:prSet presAssocID="{B673CC13-B0A9-43F6-B2ED-D08E5860DB69}" presName="gear3srcNode" presStyleLbl="node1" presStyleIdx="2" presStyleCnt="3"/>
      <dgm:spPr/>
    </dgm:pt>
    <dgm:pt modelId="{AE560F56-EFBA-4B55-A1C2-853C761A0A77}" type="pres">
      <dgm:prSet presAssocID="{B673CC13-B0A9-43F6-B2ED-D08E5860DB69}" presName="gear3dstNode" presStyleLbl="node1" presStyleIdx="2" presStyleCnt="3"/>
      <dgm:spPr/>
    </dgm:pt>
    <dgm:pt modelId="{EDA3EA5F-0476-4EED-AFCC-400F7D8C5BB1}" type="pres">
      <dgm:prSet presAssocID="{EAD5A620-695B-4B14-A261-1B2258FA401C}" presName="connector1" presStyleLbl="sibTrans2D1" presStyleIdx="0" presStyleCnt="3"/>
      <dgm:spPr/>
    </dgm:pt>
    <dgm:pt modelId="{9BF4BCF1-4A38-4AF6-BD30-C03B0E62FF5D}" type="pres">
      <dgm:prSet presAssocID="{FC6EBFCB-D296-4527-B0B1-9E444BC8F576}" presName="connector2" presStyleLbl="sibTrans2D1" presStyleIdx="1" presStyleCnt="3"/>
      <dgm:spPr/>
    </dgm:pt>
    <dgm:pt modelId="{1FCED951-5FE2-4C05-8C09-9861CBEF0DEB}" type="pres">
      <dgm:prSet presAssocID="{CB53DCFC-CDAA-410C-8C7C-551FE03E9343}" presName="connector3" presStyleLbl="sibTrans2D1" presStyleIdx="2" presStyleCnt="3"/>
      <dgm:spPr/>
    </dgm:pt>
  </dgm:ptLst>
  <dgm:cxnLst>
    <dgm:cxn modelId="{10B52908-56EF-4A3C-BEC6-9717584B843E}" srcId="{A1FBD248-D920-48F8-9A31-5F9C21A2C22D}" destId="{B673CC13-B0A9-43F6-B2ED-D08E5860DB69}" srcOrd="2" destOrd="0" parTransId="{EE019A50-2523-43DB-B1D0-F9AE44D27A98}" sibTransId="{CB53DCFC-CDAA-410C-8C7C-551FE03E9343}"/>
    <dgm:cxn modelId="{DD8C031D-B0C9-4F22-B267-C99202619949}" type="presOf" srcId="{1990029E-025C-47F1-B4EF-24B34975EF34}" destId="{80FFA9BD-D58A-4B51-B3E0-28CEBD91C074}" srcOrd="0" destOrd="0" presId="urn:microsoft.com/office/officeart/2005/8/layout/gear1"/>
    <dgm:cxn modelId="{5F853A35-6B83-44AE-9B22-2689F3F5CAC7}" type="presOf" srcId="{D91A062C-A0BE-4588-B366-A7A8C30DCA97}" destId="{66798AA1-752C-4862-8E31-0FDC4AB8EA51}" srcOrd="1" destOrd="0" presId="urn:microsoft.com/office/officeart/2005/8/layout/gear1"/>
    <dgm:cxn modelId="{98E13763-F109-4B2B-865E-9A43FC7C3DB5}" type="presOf" srcId="{B673CC13-B0A9-43F6-B2ED-D08E5860DB69}" destId="{1C459763-49B3-4018-9BAF-945D320E667C}" srcOrd="2" destOrd="0" presId="urn:microsoft.com/office/officeart/2005/8/layout/gear1"/>
    <dgm:cxn modelId="{049D2D48-2656-4758-8F64-30317AB9800C}" type="presOf" srcId="{CB53DCFC-CDAA-410C-8C7C-551FE03E9343}" destId="{1FCED951-5FE2-4C05-8C09-9861CBEF0DEB}" srcOrd="0" destOrd="0" presId="urn:microsoft.com/office/officeart/2005/8/layout/gear1"/>
    <dgm:cxn modelId="{6083D374-3F74-419B-9C85-492703657E9E}" type="presOf" srcId="{A1FBD248-D920-48F8-9A31-5F9C21A2C22D}" destId="{2DF00C92-6E7F-4A07-B8F3-2A9057731258}" srcOrd="0" destOrd="0" presId="urn:microsoft.com/office/officeart/2005/8/layout/gear1"/>
    <dgm:cxn modelId="{ECCD5379-6EA9-43D7-B824-D36C32F03211}" type="presOf" srcId="{B673CC13-B0A9-43F6-B2ED-D08E5860DB69}" destId="{1D669484-0843-42DC-BC56-875293DCF293}" srcOrd="1" destOrd="0" presId="urn:microsoft.com/office/officeart/2005/8/layout/gear1"/>
    <dgm:cxn modelId="{3D24E888-B20F-4752-8136-A15BB01046DE}" type="presOf" srcId="{FC6EBFCB-D296-4527-B0B1-9E444BC8F576}" destId="{9BF4BCF1-4A38-4AF6-BD30-C03B0E62FF5D}" srcOrd="0" destOrd="0" presId="urn:microsoft.com/office/officeart/2005/8/layout/gear1"/>
    <dgm:cxn modelId="{4B3F6390-3238-4390-8576-D6E3F53DA82D}" srcId="{A1FBD248-D920-48F8-9A31-5F9C21A2C22D}" destId="{1990029E-025C-47F1-B4EF-24B34975EF34}" srcOrd="1" destOrd="0" parTransId="{F42C2D0A-042B-4C39-B572-3E93767B7D76}" sibTransId="{FC6EBFCB-D296-4527-B0B1-9E444BC8F576}"/>
    <dgm:cxn modelId="{BC343F99-7AF8-4B04-AC6A-28E3245759B7}" type="presOf" srcId="{D91A062C-A0BE-4588-B366-A7A8C30DCA97}" destId="{B72C4D58-50A6-4ED3-B0CD-3C8133D66775}" srcOrd="2" destOrd="0" presId="urn:microsoft.com/office/officeart/2005/8/layout/gear1"/>
    <dgm:cxn modelId="{8F17AEA3-1835-4E4D-8CEC-4F524C2A641E}" type="presOf" srcId="{1990029E-025C-47F1-B4EF-24B34975EF34}" destId="{F8D7BAB8-F6A2-4741-865B-4E5091D0A267}" srcOrd="1" destOrd="0" presId="urn:microsoft.com/office/officeart/2005/8/layout/gear1"/>
    <dgm:cxn modelId="{8F2E12B0-82E5-4A84-94C9-63A90B4153B1}" type="presOf" srcId="{EAD5A620-695B-4B14-A261-1B2258FA401C}" destId="{EDA3EA5F-0476-4EED-AFCC-400F7D8C5BB1}" srcOrd="0" destOrd="0" presId="urn:microsoft.com/office/officeart/2005/8/layout/gear1"/>
    <dgm:cxn modelId="{915E70B1-3823-4B84-9A94-96F6A9E0A08A}" type="presOf" srcId="{B673CC13-B0A9-43F6-B2ED-D08E5860DB69}" destId="{ED31ECA4-A791-4065-A47A-F8802DAD99E9}" srcOrd="0" destOrd="0" presId="urn:microsoft.com/office/officeart/2005/8/layout/gear1"/>
    <dgm:cxn modelId="{13120CC9-DFD6-4188-AE75-CFCE80E3EC97}" srcId="{A1FBD248-D920-48F8-9A31-5F9C21A2C22D}" destId="{D91A062C-A0BE-4588-B366-A7A8C30DCA97}" srcOrd="0" destOrd="0" parTransId="{5C56C806-A4D2-4679-8ED6-7E3F8631E327}" sibTransId="{EAD5A620-695B-4B14-A261-1B2258FA401C}"/>
    <dgm:cxn modelId="{EFF7B3F4-1DB3-40E8-BCC4-77180A0A6D62}" type="presOf" srcId="{B673CC13-B0A9-43F6-B2ED-D08E5860DB69}" destId="{AE560F56-EFBA-4B55-A1C2-853C761A0A77}" srcOrd="3" destOrd="0" presId="urn:microsoft.com/office/officeart/2005/8/layout/gear1"/>
    <dgm:cxn modelId="{18D551FE-02C5-413D-A5F0-9D47CEC8FD4E}" type="presOf" srcId="{1990029E-025C-47F1-B4EF-24B34975EF34}" destId="{A33EC8EB-AF57-4213-9CFD-834B409A799E}" srcOrd="2" destOrd="0" presId="urn:microsoft.com/office/officeart/2005/8/layout/gear1"/>
    <dgm:cxn modelId="{196477FF-BC08-4878-9AD5-4800B51FCD1D}" type="presOf" srcId="{D91A062C-A0BE-4588-B366-A7A8C30DCA97}" destId="{8AECB886-20D4-40F4-A6A0-41064608B408}" srcOrd="0" destOrd="0" presId="urn:microsoft.com/office/officeart/2005/8/layout/gear1"/>
    <dgm:cxn modelId="{AFF5DBCE-8C5A-4F6C-8653-182C62E2CC5E}" type="presParOf" srcId="{2DF00C92-6E7F-4A07-B8F3-2A9057731258}" destId="{8AECB886-20D4-40F4-A6A0-41064608B408}" srcOrd="0" destOrd="0" presId="urn:microsoft.com/office/officeart/2005/8/layout/gear1"/>
    <dgm:cxn modelId="{6B3EA198-8D59-4D15-BA60-087E6D7AD517}" type="presParOf" srcId="{2DF00C92-6E7F-4A07-B8F3-2A9057731258}" destId="{66798AA1-752C-4862-8E31-0FDC4AB8EA51}" srcOrd="1" destOrd="0" presId="urn:microsoft.com/office/officeart/2005/8/layout/gear1"/>
    <dgm:cxn modelId="{A86064D9-427D-4FC3-9B46-98E8DB518E09}" type="presParOf" srcId="{2DF00C92-6E7F-4A07-B8F3-2A9057731258}" destId="{B72C4D58-50A6-4ED3-B0CD-3C8133D66775}" srcOrd="2" destOrd="0" presId="urn:microsoft.com/office/officeart/2005/8/layout/gear1"/>
    <dgm:cxn modelId="{FC1E246C-DE4D-4FBD-B17E-FDFE3D103323}" type="presParOf" srcId="{2DF00C92-6E7F-4A07-B8F3-2A9057731258}" destId="{80FFA9BD-D58A-4B51-B3E0-28CEBD91C074}" srcOrd="3" destOrd="0" presId="urn:microsoft.com/office/officeart/2005/8/layout/gear1"/>
    <dgm:cxn modelId="{4E8D5DB7-243C-43DC-87C6-4B6C041CC3F3}" type="presParOf" srcId="{2DF00C92-6E7F-4A07-B8F3-2A9057731258}" destId="{F8D7BAB8-F6A2-4741-865B-4E5091D0A267}" srcOrd="4" destOrd="0" presId="urn:microsoft.com/office/officeart/2005/8/layout/gear1"/>
    <dgm:cxn modelId="{0A0369E9-694E-4C53-978B-7B9098CF2CC1}" type="presParOf" srcId="{2DF00C92-6E7F-4A07-B8F3-2A9057731258}" destId="{A33EC8EB-AF57-4213-9CFD-834B409A799E}" srcOrd="5" destOrd="0" presId="urn:microsoft.com/office/officeart/2005/8/layout/gear1"/>
    <dgm:cxn modelId="{04F3E272-2DFD-4E47-8A61-86542ECD4767}" type="presParOf" srcId="{2DF00C92-6E7F-4A07-B8F3-2A9057731258}" destId="{ED31ECA4-A791-4065-A47A-F8802DAD99E9}" srcOrd="6" destOrd="0" presId="urn:microsoft.com/office/officeart/2005/8/layout/gear1"/>
    <dgm:cxn modelId="{5CEFA3E0-837E-4098-A524-5B57351D2889}" type="presParOf" srcId="{2DF00C92-6E7F-4A07-B8F3-2A9057731258}" destId="{1D669484-0843-42DC-BC56-875293DCF293}" srcOrd="7" destOrd="0" presId="urn:microsoft.com/office/officeart/2005/8/layout/gear1"/>
    <dgm:cxn modelId="{6B6CA366-A871-4A99-8045-B0BE2052F226}" type="presParOf" srcId="{2DF00C92-6E7F-4A07-B8F3-2A9057731258}" destId="{1C459763-49B3-4018-9BAF-945D320E667C}" srcOrd="8" destOrd="0" presId="urn:microsoft.com/office/officeart/2005/8/layout/gear1"/>
    <dgm:cxn modelId="{A402EE17-1E58-4906-BD5F-576B8624BD76}" type="presParOf" srcId="{2DF00C92-6E7F-4A07-B8F3-2A9057731258}" destId="{AE560F56-EFBA-4B55-A1C2-853C761A0A77}" srcOrd="9" destOrd="0" presId="urn:microsoft.com/office/officeart/2005/8/layout/gear1"/>
    <dgm:cxn modelId="{BF4D3A48-8D21-47C8-9477-AFCA73DD8499}" type="presParOf" srcId="{2DF00C92-6E7F-4A07-B8F3-2A9057731258}" destId="{EDA3EA5F-0476-4EED-AFCC-400F7D8C5BB1}" srcOrd="10" destOrd="0" presId="urn:microsoft.com/office/officeart/2005/8/layout/gear1"/>
    <dgm:cxn modelId="{3ADB805B-DDF8-4F95-ACCB-285E22214871}" type="presParOf" srcId="{2DF00C92-6E7F-4A07-B8F3-2A9057731258}" destId="{9BF4BCF1-4A38-4AF6-BD30-C03B0E62FF5D}" srcOrd="11" destOrd="0" presId="urn:microsoft.com/office/officeart/2005/8/layout/gear1"/>
    <dgm:cxn modelId="{FB077679-4763-4EA4-81A2-F24CD2260FB8}" type="presParOf" srcId="{2DF00C92-6E7F-4A07-B8F3-2A9057731258}" destId="{1FCED951-5FE2-4C05-8C09-9861CBEF0DE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6454E4-B472-46E6-B277-74450D703BB4}" type="doc">
      <dgm:prSet loTypeId="urn:microsoft.com/office/officeart/2005/8/layout/matrix1" loCatId="matrix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585B007-DC02-4EC1-A818-295117260B91}">
      <dgm:prSet phldrT="[Text]" custT="1"/>
      <dgm:spPr/>
      <dgm:t>
        <a:bodyPr/>
        <a:lstStyle/>
        <a:p>
          <a:endParaRPr lang="en-US" sz="1300" dirty="0"/>
        </a:p>
        <a:p>
          <a:r>
            <a:rPr lang="en-US" sz="1800" dirty="0"/>
            <a:t>Mindfulness</a:t>
          </a:r>
        </a:p>
      </dgm:t>
    </dgm:pt>
    <dgm:pt modelId="{A5870ADF-8E97-4A1D-96C6-97E8E643C8B0}" type="parTrans" cxnId="{297B0F07-B2DF-4FF7-AB73-1F940D4E5F00}">
      <dgm:prSet/>
      <dgm:spPr/>
      <dgm:t>
        <a:bodyPr/>
        <a:lstStyle/>
        <a:p>
          <a:endParaRPr lang="en-US"/>
        </a:p>
      </dgm:t>
    </dgm:pt>
    <dgm:pt modelId="{0808F1E0-6A44-4528-8027-07E7C3821D25}" type="sibTrans" cxnId="{297B0F07-B2DF-4FF7-AB73-1F940D4E5F00}">
      <dgm:prSet/>
      <dgm:spPr/>
      <dgm:t>
        <a:bodyPr/>
        <a:lstStyle/>
        <a:p>
          <a:endParaRPr lang="en-US"/>
        </a:p>
      </dgm:t>
    </dgm:pt>
    <dgm:pt modelId="{B893499D-5D24-4CC5-9234-DD6F4EC96720}">
      <dgm:prSet phldrT="[Text]" custT="1"/>
      <dgm:spPr/>
      <dgm:t>
        <a:bodyPr anchor="b" anchorCtr="0"/>
        <a:lstStyle/>
        <a:p>
          <a:r>
            <a:rPr lang="en-US" sz="1800" dirty="0"/>
            <a:t>Emotion Regulation</a:t>
          </a:r>
        </a:p>
      </dgm:t>
    </dgm:pt>
    <dgm:pt modelId="{BBF59161-A1A0-4870-9C54-2BD23598E43A}" type="parTrans" cxnId="{D91F1394-E72C-4BAE-9661-366E8601715F}">
      <dgm:prSet/>
      <dgm:spPr/>
      <dgm:t>
        <a:bodyPr/>
        <a:lstStyle/>
        <a:p>
          <a:endParaRPr lang="en-US"/>
        </a:p>
      </dgm:t>
    </dgm:pt>
    <dgm:pt modelId="{68BB73CE-D82D-41ED-9810-5F90CFFAFF15}" type="sibTrans" cxnId="{D91F1394-E72C-4BAE-9661-366E8601715F}">
      <dgm:prSet/>
      <dgm:spPr/>
      <dgm:t>
        <a:bodyPr/>
        <a:lstStyle/>
        <a:p>
          <a:endParaRPr lang="en-US"/>
        </a:p>
      </dgm:t>
    </dgm:pt>
    <dgm:pt modelId="{417BDF85-3A77-4111-A0B5-067D7C36846E}">
      <dgm:prSet phldrT="[Text]" custT="1"/>
      <dgm:spPr/>
      <dgm:t>
        <a:bodyPr anchor="t" anchorCtr="0"/>
        <a:lstStyle/>
        <a:p>
          <a:r>
            <a:rPr lang="en-US" sz="1800" dirty="0"/>
            <a:t>Distress Tolerance</a:t>
          </a:r>
        </a:p>
      </dgm:t>
    </dgm:pt>
    <dgm:pt modelId="{BE64908E-9B79-4671-AAD7-464D5BDC5BAC}" type="parTrans" cxnId="{B96D4804-4C4F-4C0D-BA25-D24EF27E8C27}">
      <dgm:prSet/>
      <dgm:spPr/>
      <dgm:t>
        <a:bodyPr/>
        <a:lstStyle/>
        <a:p>
          <a:endParaRPr lang="en-US"/>
        </a:p>
      </dgm:t>
    </dgm:pt>
    <dgm:pt modelId="{E58AC789-D6C1-4AE1-A395-A6357B5E3F91}" type="sibTrans" cxnId="{B96D4804-4C4F-4C0D-BA25-D24EF27E8C27}">
      <dgm:prSet/>
      <dgm:spPr/>
      <dgm:t>
        <a:bodyPr/>
        <a:lstStyle/>
        <a:p>
          <a:endParaRPr lang="en-US"/>
        </a:p>
      </dgm:t>
    </dgm:pt>
    <dgm:pt modelId="{0E104DEA-1E6A-49BB-8F46-8357A6F86329}">
      <dgm:prSet phldrT="[Text]" custT="1"/>
      <dgm:spPr/>
      <dgm:t>
        <a:bodyPr anchor="t" anchorCtr="0"/>
        <a:lstStyle/>
        <a:p>
          <a:pPr>
            <a:spcAft>
              <a:spcPts val="0"/>
            </a:spcAft>
          </a:pPr>
          <a:r>
            <a:rPr lang="en-US" sz="1800" dirty="0"/>
            <a:t>Interpersonal Effectiveness</a:t>
          </a:r>
        </a:p>
      </dgm:t>
    </dgm:pt>
    <dgm:pt modelId="{CAC3275C-D45D-4F73-B0FC-A0CB6FD7CFA1}" type="parTrans" cxnId="{96595B46-4BA5-4A63-92F1-1580DE14B9C7}">
      <dgm:prSet/>
      <dgm:spPr/>
      <dgm:t>
        <a:bodyPr/>
        <a:lstStyle/>
        <a:p>
          <a:endParaRPr lang="en-US"/>
        </a:p>
      </dgm:t>
    </dgm:pt>
    <dgm:pt modelId="{68066764-4289-4BAE-BB5D-41C82D52DDEA}" type="sibTrans" cxnId="{96595B46-4BA5-4A63-92F1-1580DE14B9C7}">
      <dgm:prSet/>
      <dgm:spPr/>
      <dgm:t>
        <a:bodyPr/>
        <a:lstStyle/>
        <a:p>
          <a:endParaRPr lang="en-US"/>
        </a:p>
      </dgm:t>
    </dgm:pt>
    <dgm:pt modelId="{1883E826-150E-4AC1-882E-8399CE45405D}">
      <dgm:prSet phldrT="[Text]"/>
      <dgm:spPr/>
    </dgm:pt>
    <dgm:pt modelId="{AA9137C2-3EC2-4FE7-A5EB-239761FE64A1}" type="parTrans" cxnId="{9167DA5F-D6FE-4FF9-A6A9-B477E495A935}">
      <dgm:prSet/>
      <dgm:spPr/>
      <dgm:t>
        <a:bodyPr/>
        <a:lstStyle/>
        <a:p>
          <a:endParaRPr lang="en-US"/>
        </a:p>
      </dgm:t>
    </dgm:pt>
    <dgm:pt modelId="{9D752977-808B-4019-B8AB-943A8402BBEA}" type="sibTrans" cxnId="{9167DA5F-D6FE-4FF9-A6A9-B477E495A935}">
      <dgm:prSet/>
      <dgm:spPr/>
      <dgm:t>
        <a:bodyPr/>
        <a:lstStyle/>
        <a:p>
          <a:endParaRPr lang="en-US"/>
        </a:p>
      </dgm:t>
    </dgm:pt>
    <dgm:pt modelId="{10E9DEB8-EBD0-4AB6-9CBB-D054FCCD78E4}">
      <dgm:prSet phldrT="[Text]" custT="1"/>
      <dgm:spPr>
        <a:gradFill flip="none" rotWithShape="1">
          <a:gsLst>
            <a:gs pos="0">
              <a:schemeClr val="accent1"/>
            </a:gs>
            <a:gs pos="50000">
              <a:schemeClr val="accent2"/>
            </a:gs>
            <a:gs pos="51000">
              <a:schemeClr val="accent1"/>
            </a:gs>
          </a:gsLst>
          <a:lin ang="10800000" scaled="1"/>
          <a:tileRect/>
        </a:gradFill>
        <a:ln>
          <a:noFill/>
        </a:ln>
      </dgm:spPr>
      <dgm:t>
        <a:bodyPr lIns="0" tIns="0" rIns="0" bIns="0"/>
        <a:lstStyle/>
        <a:p>
          <a:pPr algn="just"/>
          <a:r>
            <a:rPr lang="en-US" sz="1200" dirty="0"/>
            <a:t> </a:t>
          </a:r>
          <a:r>
            <a:rPr lang="en-US" sz="500" dirty="0"/>
            <a:t> </a:t>
          </a:r>
          <a:r>
            <a:rPr lang="en-US" sz="1200" dirty="0"/>
            <a:t>Acceptance              Change</a:t>
          </a:r>
        </a:p>
      </dgm:t>
    </dgm:pt>
    <dgm:pt modelId="{1896C585-A968-44FF-A8DD-65AC1BD6B30B}" type="sibTrans" cxnId="{EC522E0F-725D-4C88-A632-70292FAB98E0}">
      <dgm:prSet/>
      <dgm:spPr/>
      <dgm:t>
        <a:bodyPr/>
        <a:lstStyle/>
        <a:p>
          <a:endParaRPr lang="en-US"/>
        </a:p>
      </dgm:t>
    </dgm:pt>
    <dgm:pt modelId="{C613188D-E483-40DC-B9D2-AD64E6398E10}" type="parTrans" cxnId="{EC522E0F-725D-4C88-A632-70292FAB98E0}">
      <dgm:prSet/>
      <dgm:spPr/>
      <dgm:t>
        <a:bodyPr/>
        <a:lstStyle/>
        <a:p>
          <a:endParaRPr lang="en-US"/>
        </a:p>
      </dgm:t>
    </dgm:pt>
    <dgm:pt modelId="{19BF54BA-A411-4352-87A5-B1D922D09AA7}" type="pres">
      <dgm:prSet presAssocID="{016454E4-B472-46E6-B277-74450D703BB4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670252A-52F1-457C-9FD2-15313C872ED9}" type="pres">
      <dgm:prSet presAssocID="{016454E4-B472-46E6-B277-74450D703BB4}" presName="matrix" presStyleCnt="0"/>
      <dgm:spPr/>
    </dgm:pt>
    <dgm:pt modelId="{333D2E86-DE7F-4768-B686-56841C5F9322}" type="pres">
      <dgm:prSet presAssocID="{016454E4-B472-46E6-B277-74450D703BB4}" presName="tile1" presStyleLbl="node1" presStyleIdx="0" presStyleCnt="4"/>
      <dgm:spPr/>
    </dgm:pt>
    <dgm:pt modelId="{17983CD1-E3AB-40E0-A3FF-A95500A39D11}" type="pres">
      <dgm:prSet presAssocID="{016454E4-B472-46E6-B277-74450D703BB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10B0871-8123-4D65-B11F-5EBCECB8DE2F}" type="pres">
      <dgm:prSet presAssocID="{016454E4-B472-46E6-B277-74450D703BB4}" presName="tile2" presStyleLbl="node1" presStyleIdx="1" presStyleCnt="4" custLinFactNeighborX="12852" custLinFactNeighborY="-3343"/>
      <dgm:spPr/>
    </dgm:pt>
    <dgm:pt modelId="{F3177AEB-26FD-42F9-8AAF-01494B89F0ED}" type="pres">
      <dgm:prSet presAssocID="{016454E4-B472-46E6-B277-74450D703BB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F955C92-3C49-41DF-A640-1BDB0C9AA448}" type="pres">
      <dgm:prSet presAssocID="{016454E4-B472-46E6-B277-74450D703BB4}" presName="tile3" presStyleLbl="node1" presStyleIdx="2" presStyleCnt="4"/>
      <dgm:spPr/>
    </dgm:pt>
    <dgm:pt modelId="{5DB94E5F-C54C-46F8-ABA4-38DBA31CE1F4}" type="pres">
      <dgm:prSet presAssocID="{016454E4-B472-46E6-B277-74450D703BB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2B67936-A4E4-40C7-9226-5B923C79BCC6}" type="pres">
      <dgm:prSet presAssocID="{016454E4-B472-46E6-B277-74450D703BB4}" presName="tile4" presStyleLbl="node1" presStyleIdx="3" presStyleCnt="4" custLinFactNeighborX="26179" custLinFactNeighborY="-669"/>
      <dgm:spPr/>
    </dgm:pt>
    <dgm:pt modelId="{D0BACA10-D48D-432B-BD3F-FEB9F578130F}" type="pres">
      <dgm:prSet presAssocID="{016454E4-B472-46E6-B277-74450D703BB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3FA0768-CA76-4FB5-90C6-4006BC61CE0C}" type="pres">
      <dgm:prSet presAssocID="{016454E4-B472-46E6-B277-74450D703BB4}" presName="centerTile" presStyleLbl="fgShp" presStyleIdx="0" presStyleCnt="1" custScaleX="221014" custScaleY="105108" custLinFactNeighborX="-442" custLinFactNeighborY="-8615">
        <dgm:presLayoutVars>
          <dgm:chMax val="0"/>
          <dgm:chPref val="0"/>
        </dgm:presLayoutVars>
      </dgm:prSet>
      <dgm:spPr/>
    </dgm:pt>
  </dgm:ptLst>
  <dgm:cxnLst>
    <dgm:cxn modelId="{B96D4804-4C4F-4C0D-BA25-D24EF27E8C27}" srcId="{10E9DEB8-EBD0-4AB6-9CBB-D054FCCD78E4}" destId="{417BDF85-3A77-4111-A0B5-067D7C36846E}" srcOrd="2" destOrd="0" parTransId="{BE64908E-9B79-4671-AAD7-464D5BDC5BAC}" sibTransId="{E58AC789-D6C1-4AE1-A395-A6357B5E3F91}"/>
    <dgm:cxn modelId="{297B0F07-B2DF-4FF7-AB73-1F940D4E5F00}" srcId="{10E9DEB8-EBD0-4AB6-9CBB-D054FCCD78E4}" destId="{5585B007-DC02-4EC1-A818-295117260B91}" srcOrd="0" destOrd="0" parTransId="{A5870ADF-8E97-4A1D-96C6-97E8E643C8B0}" sibTransId="{0808F1E0-6A44-4528-8027-07E7C3821D25}"/>
    <dgm:cxn modelId="{9A97E60B-8944-42C4-AC85-00BE00E88BB2}" type="presOf" srcId="{016454E4-B472-46E6-B277-74450D703BB4}" destId="{19BF54BA-A411-4352-87A5-B1D922D09AA7}" srcOrd="0" destOrd="0" presId="urn:microsoft.com/office/officeart/2005/8/layout/matrix1"/>
    <dgm:cxn modelId="{D89D420E-F29F-4F37-8C5C-0C10C4F85FA2}" type="presOf" srcId="{B893499D-5D24-4CC5-9234-DD6F4EC96720}" destId="{610B0871-8123-4D65-B11F-5EBCECB8DE2F}" srcOrd="0" destOrd="0" presId="urn:microsoft.com/office/officeart/2005/8/layout/matrix1"/>
    <dgm:cxn modelId="{EC522E0F-725D-4C88-A632-70292FAB98E0}" srcId="{016454E4-B472-46E6-B277-74450D703BB4}" destId="{10E9DEB8-EBD0-4AB6-9CBB-D054FCCD78E4}" srcOrd="0" destOrd="0" parTransId="{C613188D-E483-40DC-B9D2-AD64E6398E10}" sibTransId="{1896C585-A968-44FF-A8DD-65AC1BD6B30B}"/>
    <dgm:cxn modelId="{A74D691A-1B52-4541-9497-9C9B55167263}" type="presOf" srcId="{5585B007-DC02-4EC1-A818-295117260B91}" destId="{17983CD1-E3AB-40E0-A3FF-A95500A39D11}" srcOrd="1" destOrd="0" presId="urn:microsoft.com/office/officeart/2005/8/layout/matrix1"/>
    <dgm:cxn modelId="{9167DA5F-D6FE-4FF9-A6A9-B477E495A935}" srcId="{016454E4-B472-46E6-B277-74450D703BB4}" destId="{1883E826-150E-4AC1-882E-8399CE45405D}" srcOrd="1" destOrd="0" parTransId="{AA9137C2-3EC2-4FE7-A5EB-239761FE64A1}" sibTransId="{9D752977-808B-4019-B8AB-943A8402BBEA}"/>
    <dgm:cxn modelId="{96595B46-4BA5-4A63-92F1-1580DE14B9C7}" srcId="{10E9DEB8-EBD0-4AB6-9CBB-D054FCCD78E4}" destId="{0E104DEA-1E6A-49BB-8F46-8357A6F86329}" srcOrd="3" destOrd="0" parTransId="{CAC3275C-D45D-4F73-B0FC-A0CB6FD7CFA1}" sibTransId="{68066764-4289-4BAE-BB5D-41C82D52DDEA}"/>
    <dgm:cxn modelId="{9DBE6366-42EC-4459-B5E2-0F672CA3A0E1}" type="presOf" srcId="{B893499D-5D24-4CC5-9234-DD6F4EC96720}" destId="{F3177AEB-26FD-42F9-8AAF-01494B89F0ED}" srcOrd="1" destOrd="0" presId="urn:microsoft.com/office/officeart/2005/8/layout/matrix1"/>
    <dgm:cxn modelId="{90A7A97B-ADA1-4F89-99E2-D0EF88DC1197}" type="presOf" srcId="{0E104DEA-1E6A-49BB-8F46-8357A6F86329}" destId="{62B67936-A4E4-40C7-9226-5B923C79BCC6}" srcOrd="0" destOrd="0" presId="urn:microsoft.com/office/officeart/2005/8/layout/matrix1"/>
    <dgm:cxn modelId="{D91F1394-E72C-4BAE-9661-366E8601715F}" srcId="{10E9DEB8-EBD0-4AB6-9CBB-D054FCCD78E4}" destId="{B893499D-5D24-4CC5-9234-DD6F4EC96720}" srcOrd="1" destOrd="0" parTransId="{BBF59161-A1A0-4870-9C54-2BD23598E43A}" sibTransId="{68BB73CE-D82D-41ED-9810-5F90CFFAFF15}"/>
    <dgm:cxn modelId="{822BCD95-CC25-4DBF-BE0A-C8DAFB5D742C}" type="presOf" srcId="{0E104DEA-1E6A-49BB-8F46-8357A6F86329}" destId="{D0BACA10-D48D-432B-BD3F-FEB9F578130F}" srcOrd="1" destOrd="0" presId="urn:microsoft.com/office/officeart/2005/8/layout/matrix1"/>
    <dgm:cxn modelId="{EB427C9A-F050-45E3-AB27-60C595955556}" type="presOf" srcId="{417BDF85-3A77-4111-A0B5-067D7C36846E}" destId="{5DB94E5F-C54C-46F8-ABA4-38DBA31CE1F4}" srcOrd="1" destOrd="0" presId="urn:microsoft.com/office/officeart/2005/8/layout/matrix1"/>
    <dgm:cxn modelId="{BE78F0AF-C834-41A6-928B-5AA671FE895A}" type="presOf" srcId="{10E9DEB8-EBD0-4AB6-9CBB-D054FCCD78E4}" destId="{53FA0768-CA76-4FB5-90C6-4006BC61CE0C}" srcOrd="0" destOrd="0" presId="urn:microsoft.com/office/officeart/2005/8/layout/matrix1"/>
    <dgm:cxn modelId="{0D0A3FC7-493D-4DB6-8C49-CD37F8010844}" type="presOf" srcId="{5585B007-DC02-4EC1-A818-295117260B91}" destId="{333D2E86-DE7F-4768-B686-56841C5F9322}" srcOrd="0" destOrd="0" presId="urn:microsoft.com/office/officeart/2005/8/layout/matrix1"/>
    <dgm:cxn modelId="{B3314BFA-DC17-42CC-B0EC-77D4FB737AFE}" type="presOf" srcId="{417BDF85-3A77-4111-A0B5-067D7C36846E}" destId="{EF955C92-3C49-41DF-A640-1BDB0C9AA448}" srcOrd="0" destOrd="0" presId="urn:microsoft.com/office/officeart/2005/8/layout/matrix1"/>
    <dgm:cxn modelId="{5C7A006C-D1AE-4CF2-8A34-DFD141250B5E}" type="presParOf" srcId="{19BF54BA-A411-4352-87A5-B1D922D09AA7}" destId="{F670252A-52F1-457C-9FD2-15313C872ED9}" srcOrd="0" destOrd="0" presId="urn:microsoft.com/office/officeart/2005/8/layout/matrix1"/>
    <dgm:cxn modelId="{0D087171-A569-4E83-82AE-83E3BCB0A29A}" type="presParOf" srcId="{F670252A-52F1-457C-9FD2-15313C872ED9}" destId="{333D2E86-DE7F-4768-B686-56841C5F9322}" srcOrd="0" destOrd="0" presId="urn:microsoft.com/office/officeart/2005/8/layout/matrix1"/>
    <dgm:cxn modelId="{93190A35-A6FD-4358-BE39-89206FD9CBD1}" type="presParOf" srcId="{F670252A-52F1-457C-9FD2-15313C872ED9}" destId="{17983CD1-E3AB-40E0-A3FF-A95500A39D11}" srcOrd="1" destOrd="0" presId="urn:microsoft.com/office/officeart/2005/8/layout/matrix1"/>
    <dgm:cxn modelId="{541CCF3A-9959-49DA-BE14-96537D7E3640}" type="presParOf" srcId="{F670252A-52F1-457C-9FD2-15313C872ED9}" destId="{610B0871-8123-4D65-B11F-5EBCECB8DE2F}" srcOrd="2" destOrd="0" presId="urn:microsoft.com/office/officeart/2005/8/layout/matrix1"/>
    <dgm:cxn modelId="{BDB3018F-5A37-456A-95B7-143B28378C85}" type="presParOf" srcId="{F670252A-52F1-457C-9FD2-15313C872ED9}" destId="{F3177AEB-26FD-42F9-8AAF-01494B89F0ED}" srcOrd="3" destOrd="0" presId="urn:microsoft.com/office/officeart/2005/8/layout/matrix1"/>
    <dgm:cxn modelId="{F2D0D60C-545C-4837-8625-CC242660A260}" type="presParOf" srcId="{F670252A-52F1-457C-9FD2-15313C872ED9}" destId="{EF955C92-3C49-41DF-A640-1BDB0C9AA448}" srcOrd="4" destOrd="0" presId="urn:microsoft.com/office/officeart/2005/8/layout/matrix1"/>
    <dgm:cxn modelId="{651AD086-EDB7-4561-84AC-1E64212A8FFF}" type="presParOf" srcId="{F670252A-52F1-457C-9FD2-15313C872ED9}" destId="{5DB94E5F-C54C-46F8-ABA4-38DBA31CE1F4}" srcOrd="5" destOrd="0" presId="urn:microsoft.com/office/officeart/2005/8/layout/matrix1"/>
    <dgm:cxn modelId="{0A37DE3B-F96D-4EE5-A377-C1F366A47B79}" type="presParOf" srcId="{F670252A-52F1-457C-9FD2-15313C872ED9}" destId="{62B67936-A4E4-40C7-9226-5B923C79BCC6}" srcOrd="6" destOrd="0" presId="urn:microsoft.com/office/officeart/2005/8/layout/matrix1"/>
    <dgm:cxn modelId="{F413ACCE-5C50-4133-8C94-C70E8E9B7A6C}" type="presParOf" srcId="{F670252A-52F1-457C-9FD2-15313C872ED9}" destId="{D0BACA10-D48D-432B-BD3F-FEB9F578130F}" srcOrd="7" destOrd="0" presId="urn:microsoft.com/office/officeart/2005/8/layout/matrix1"/>
    <dgm:cxn modelId="{7C367360-69AF-4831-92D8-81B903D95704}" type="presParOf" srcId="{19BF54BA-A411-4352-87A5-B1D922D09AA7}" destId="{53FA0768-CA76-4FB5-90C6-4006BC61CE0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D61F75-8BD3-4DE5-97E1-D90457908A4A}" type="doc">
      <dgm:prSet loTypeId="urn:diagrams.loki3.com/VaryingWidthList" loCatId="list" qsTypeId="urn:microsoft.com/office/officeart/2005/8/quickstyle/simple1" qsCatId="simple" csTypeId="urn:microsoft.com/office/officeart/2005/8/colors/colorful4" csCatId="colorful" phldr="1"/>
      <dgm:spPr/>
    </dgm:pt>
    <dgm:pt modelId="{ACD059BD-4751-4B94-9DDF-4F4657AC1392}">
      <dgm:prSet phldrT="[Text]"/>
      <dgm:spPr/>
      <dgm:t>
        <a:bodyPr/>
        <a:lstStyle/>
        <a:p>
          <a:r>
            <a:rPr lang="en-US" dirty="0"/>
            <a:t>Individual psychotherapy</a:t>
          </a:r>
          <a:endParaRPr lang="en-US" dirty="0">
            <a:latin typeface="Barlow" panose="00000500000000000000" pitchFamily="2" charset="0"/>
          </a:endParaRPr>
        </a:p>
      </dgm:t>
    </dgm:pt>
    <dgm:pt modelId="{2BECD2BE-3E54-4A91-AC1C-1559B08689D4}" type="parTrans" cxnId="{076E1BCB-3A32-4686-B3F7-22F2A7FE420B}">
      <dgm:prSet/>
      <dgm:spPr/>
      <dgm:t>
        <a:bodyPr/>
        <a:lstStyle/>
        <a:p>
          <a:endParaRPr lang="en-US">
            <a:latin typeface="Barlow" panose="00000500000000000000" pitchFamily="2" charset="0"/>
          </a:endParaRPr>
        </a:p>
      </dgm:t>
    </dgm:pt>
    <dgm:pt modelId="{610C58E9-D0E0-4812-8F73-C7823FF04ADB}" type="sibTrans" cxnId="{076E1BCB-3A32-4686-B3F7-22F2A7FE420B}">
      <dgm:prSet/>
      <dgm:spPr/>
      <dgm:t>
        <a:bodyPr/>
        <a:lstStyle/>
        <a:p>
          <a:endParaRPr lang="en-US">
            <a:latin typeface="Barlow" panose="00000500000000000000" pitchFamily="2" charset="0"/>
          </a:endParaRPr>
        </a:p>
      </dgm:t>
    </dgm:pt>
    <dgm:pt modelId="{AA428383-2DA6-49E2-A8CE-5D07E3710906}">
      <dgm:prSet phldrT="[Text]"/>
      <dgm:spPr/>
      <dgm:t>
        <a:bodyPr/>
        <a:lstStyle/>
        <a:p>
          <a:r>
            <a:rPr lang="en-US" dirty="0">
              <a:latin typeface="Univers" panose="020B0503020202020204" pitchFamily="34" charset="0"/>
            </a:rPr>
            <a:t>Skills training</a:t>
          </a:r>
          <a:endParaRPr lang="en-US" dirty="0">
            <a:latin typeface="Barlow" panose="00000500000000000000" pitchFamily="2" charset="0"/>
          </a:endParaRPr>
        </a:p>
      </dgm:t>
    </dgm:pt>
    <dgm:pt modelId="{E7BC5829-95FF-4A99-8FB5-40260D49FAB3}" type="parTrans" cxnId="{5A4F351A-3EB7-457F-AE88-542011AB0358}">
      <dgm:prSet/>
      <dgm:spPr/>
      <dgm:t>
        <a:bodyPr/>
        <a:lstStyle/>
        <a:p>
          <a:endParaRPr lang="en-US">
            <a:latin typeface="Barlow" panose="00000500000000000000" pitchFamily="2" charset="0"/>
          </a:endParaRPr>
        </a:p>
      </dgm:t>
    </dgm:pt>
    <dgm:pt modelId="{D45907EF-2F88-489E-9E7D-730E1CFA4E1F}" type="sibTrans" cxnId="{5A4F351A-3EB7-457F-AE88-542011AB0358}">
      <dgm:prSet/>
      <dgm:spPr/>
      <dgm:t>
        <a:bodyPr/>
        <a:lstStyle/>
        <a:p>
          <a:endParaRPr lang="en-US">
            <a:latin typeface="Barlow" panose="00000500000000000000" pitchFamily="2" charset="0"/>
          </a:endParaRPr>
        </a:p>
      </dgm:t>
    </dgm:pt>
    <dgm:pt modelId="{1652FF2E-CA05-416A-9B16-C553765ADF94}">
      <dgm:prSet phldrT="[Text]"/>
      <dgm:spPr/>
      <dgm:t>
        <a:bodyPr/>
        <a:lstStyle/>
        <a:p>
          <a:r>
            <a:rPr lang="en-US" dirty="0">
              <a:latin typeface="Univers" panose="020B0503020202020204" pitchFamily="34" charset="0"/>
            </a:rPr>
            <a:t>Between-session phone coaching</a:t>
          </a:r>
          <a:endParaRPr lang="en-US" dirty="0">
            <a:latin typeface="Barlow" panose="00000500000000000000" pitchFamily="2" charset="0"/>
          </a:endParaRPr>
        </a:p>
      </dgm:t>
    </dgm:pt>
    <dgm:pt modelId="{27F460CD-0606-41D4-A07F-58CE70D66DF3}" type="parTrans" cxnId="{4A7C4A57-34F0-47E0-AFA5-21F5659822EC}">
      <dgm:prSet/>
      <dgm:spPr/>
      <dgm:t>
        <a:bodyPr/>
        <a:lstStyle/>
        <a:p>
          <a:endParaRPr lang="en-US">
            <a:latin typeface="Barlow" panose="00000500000000000000" pitchFamily="2" charset="0"/>
          </a:endParaRPr>
        </a:p>
      </dgm:t>
    </dgm:pt>
    <dgm:pt modelId="{4CC5D077-EC64-4440-8C47-CE438FF90146}" type="sibTrans" cxnId="{4A7C4A57-34F0-47E0-AFA5-21F5659822EC}">
      <dgm:prSet/>
      <dgm:spPr/>
      <dgm:t>
        <a:bodyPr/>
        <a:lstStyle/>
        <a:p>
          <a:endParaRPr lang="en-US">
            <a:latin typeface="Barlow" panose="00000500000000000000" pitchFamily="2" charset="0"/>
          </a:endParaRPr>
        </a:p>
      </dgm:t>
    </dgm:pt>
    <dgm:pt modelId="{996CF983-BB38-4A63-99A3-4BD02F5C857B}">
      <dgm:prSet phldrT="[Text]"/>
      <dgm:spPr/>
      <dgm:t>
        <a:bodyPr/>
        <a:lstStyle/>
        <a:p>
          <a:r>
            <a:rPr lang="en-US" dirty="0">
              <a:latin typeface="Univers" panose="020B0503020202020204" pitchFamily="34" charset="0"/>
            </a:rPr>
            <a:t>Therapist consultation team</a:t>
          </a:r>
          <a:endParaRPr lang="en-US" dirty="0">
            <a:latin typeface="Barlow" panose="00000500000000000000" pitchFamily="2" charset="0"/>
          </a:endParaRPr>
        </a:p>
      </dgm:t>
    </dgm:pt>
    <dgm:pt modelId="{53B760FB-EFE4-468E-8E84-2C39958B922B}" type="parTrans" cxnId="{F2D018CC-6D3B-4204-BE27-BBC1C7E13840}">
      <dgm:prSet/>
      <dgm:spPr/>
      <dgm:t>
        <a:bodyPr/>
        <a:lstStyle/>
        <a:p>
          <a:endParaRPr lang="en-US">
            <a:latin typeface="Barlow" panose="00000500000000000000" pitchFamily="2" charset="0"/>
          </a:endParaRPr>
        </a:p>
      </dgm:t>
    </dgm:pt>
    <dgm:pt modelId="{54BB2EE5-149F-4F0D-B7AD-2D9F71F35B35}" type="sibTrans" cxnId="{F2D018CC-6D3B-4204-BE27-BBC1C7E13840}">
      <dgm:prSet/>
      <dgm:spPr/>
      <dgm:t>
        <a:bodyPr/>
        <a:lstStyle/>
        <a:p>
          <a:endParaRPr lang="en-US">
            <a:latin typeface="Barlow" panose="00000500000000000000" pitchFamily="2" charset="0"/>
          </a:endParaRPr>
        </a:p>
      </dgm:t>
    </dgm:pt>
    <dgm:pt modelId="{9D64CE4E-EC54-484D-A946-0FE344A8E6DC}" type="pres">
      <dgm:prSet presAssocID="{8FD61F75-8BD3-4DE5-97E1-D90457908A4A}" presName="Name0" presStyleCnt="0">
        <dgm:presLayoutVars>
          <dgm:resizeHandles/>
        </dgm:presLayoutVars>
      </dgm:prSet>
      <dgm:spPr/>
    </dgm:pt>
    <dgm:pt modelId="{7303B0B6-D7D9-476F-8984-0DB66824C9E1}" type="pres">
      <dgm:prSet presAssocID="{ACD059BD-4751-4B94-9DDF-4F4657AC1392}" presName="text" presStyleLbl="node1" presStyleIdx="0" presStyleCnt="4" custScaleX="147393" custScaleY="36746">
        <dgm:presLayoutVars>
          <dgm:bulletEnabled val="1"/>
        </dgm:presLayoutVars>
      </dgm:prSet>
      <dgm:spPr/>
    </dgm:pt>
    <dgm:pt modelId="{29FFD3CE-6054-4975-933D-8DC4C80FDAFE}" type="pres">
      <dgm:prSet presAssocID="{610C58E9-D0E0-4812-8F73-C7823FF04ADB}" presName="space" presStyleCnt="0"/>
      <dgm:spPr/>
    </dgm:pt>
    <dgm:pt modelId="{4AC35091-672F-4333-8CD4-9527DC3091F6}" type="pres">
      <dgm:prSet presAssocID="{AA428383-2DA6-49E2-A8CE-5D07E3710906}" presName="text" presStyleLbl="node1" presStyleIdx="1" presStyleCnt="4" custScaleX="243692" custScaleY="36746">
        <dgm:presLayoutVars>
          <dgm:bulletEnabled val="1"/>
        </dgm:presLayoutVars>
      </dgm:prSet>
      <dgm:spPr/>
    </dgm:pt>
    <dgm:pt modelId="{2CBFAFBD-477A-4F9E-BB2F-478FA4A4C59E}" type="pres">
      <dgm:prSet presAssocID="{D45907EF-2F88-489E-9E7D-730E1CFA4E1F}" presName="space" presStyleCnt="0"/>
      <dgm:spPr/>
    </dgm:pt>
    <dgm:pt modelId="{250A5572-7D95-443F-98E2-AD29FBA2AB29}" type="pres">
      <dgm:prSet presAssocID="{1652FF2E-CA05-416A-9B16-C553765ADF94}" presName="text" presStyleLbl="node1" presStyleIdx="2" presStyleCnt="4" custScaleX="103110" custScaleY="36746">
        <dgm:presLayoutVars>
          <dgm:bulletEnabled val="1"/>
        </dgm:presLayoutVars>
      </dgm:prSet>
      <dgm:spPr/>
    </dgm:pt>
    <dgm:pt modelId="{A8FE269F-6C6D-4360-A59A-B29FB4C14D5E}" type="pres">
      <dgm:prSet presAssocID="{4CC5D077-EC64-4440-8C47-CE438FF90146}" presName="space" presStyleCnt="0"/>
      <dgm:spPr/>
    </dgm:pt>
    <dgm:pt modelId="{58A0A642-3B30-4571-AC2D-36587B787983}" type="pres">
      <dgm:prSet presAssocID="{996CF983-BB38-4A63-99A3-4BD02F5C857B}" presName="text" presStyleLbl="node1" presStyleIdx="3" presStyleCnt="4" custScaleX="122786" custScaleY="36746">
        <dgm:presLayoutVars>
          <dgm:bulletEnabled val="1"/>
        </dgm:presLayoutVars>
      </dgm:prSet>
      <dgm:spPr/>
    </dgm:pt>
  </dgm:ptLst>
  <dgm:cxnLst>
    <dgm:cxn modelId="{5A4F351A-3EB7-457F-AE88-542011AB0358}" srcId="{8FD61F75-8BD3-4DE5-97E1-D90457908A4A}" destId="{AA428383-2DA6-49E2-A8CE-5D07E3710906}" srcOrd="1" destOrd="0" parTransId="{E7BC5829-95FF-4A99-8FB5-40260D49FAB3}" sibTransId="{D45907EF-2F88-489E-9E7D-730E1CFA4E1F}"/>
    <dgm:cxn modelId="{18466728-1206-4A97-9B68-CF7254DE7E8F}" type="presOf" srcId="{ACD059BD-4751-4B94-9DDF-4F4657AC1392}" destId="{7303B0B6-D7D9-476F-8984-0DB66824C9E1}" srcOrd="0" destOrd="0" presId="urn:diagrams.loki3.com/VaryingWidthList"/>
    <dgm:cxn modelId="{0F0A5160-8709-43F6-8553-C56F928F5C08}" type="presOf" srcId="{8FD61F75-8BD3-4DE5-97E1-D90457908A4A}" destId="{9D64CE4E-EC54-484D-A946-0FE344A8E6DC}" srcOrd="0" destOrd="0" presId="urn:diagrams.loki3.com/VaryingWidthList"/>
    <dgm:cxn modelId="{E601D969-E14A-49FD-B2E2-12B30F9431BF}" type="presOf" srcId="{AA428383-2DA6-49E2-A8CE-5D07E3710906}" destId="{4AC35091-672F-4333-8CD4-9527DC3091F6}" srcOrd="0" destOrd="0" presId="urn:diagrams.loki3.com/VaryingWidthList"/>
    <dgm:cxn modelId="{1B84C56B-2923-4229-AE03-6FC46BD85CED}" type="presOf" srcId="{996CF983-BB38-4A63-99A3-4BD02F5C857B}" destId="{58A0A642-3B30-4571-AC2D-36587B787983}" srcOrd="0" destOrd="0" presId="urn:diagrams.loki3.com/VaryingWidthList"/>
    <dgm:cxn modelId="{4A7C4A57-34F0-47E0-AFA5-21F5659822EC}" srcId="{8FD61F75-8BD3-4DE5-97E1-D90457908A4A}" destId="{1652FF2E-CA05-416A-9B16-C553765ADF94}" srcOrd="2" destOrd="0" parTransId="{27F460CD-0606-41D4-A07F-58CE70D66DF3}" sibTransId="{4CC5D077-EC64-4440-8C47-CE438FF90146}"/>
    <dgm:cxn modelId="{076E1BCB-3A32-4686-B3F7-22F2A7FE420B}" srcId="{8FD61F75-8BD3-4DE5-97E1-D90457908A4A}" destId="{ACD059BD-4751-4B94-9DDF-4F4657AC1392}" srcOrd="0" destOrd="0" parTransId="{2BECD2BE-3E54-4A91-AC1C-1559B08689D4}" sibTransId="{610C58E9-D0E0-4812-8F73-C7823FF04ADB}"/>
    <dgm:cxn modelId="{F2D018CC-6D3B-4204-BE27-BBC1C7E13840}" srcId="{8FD61F75-8BD3-4DE5-97E1-D90457908A4A}" destId="{996CF983-BB38-4A63-99A3-4BD02F5C857B}" srcOrd="3" destOrd="0" parTransId="{53B760FB-EFE4-468E-8E84-2C39958B922B}" sibTransId="{54BB2EE5-149F-4F0D-B7AD-2D9F71F35B35}"/>
    <dgm:cxn modelId="{041807E8-2BD3-4B4A-97CE-52185CC033A7}" type="presOf" srcId="{1652FF2E-CA05-416A-9B16-C553765ADF94}" destId="{250A5572-7D95-443F-98E2-AD29FBA2AB29}" srcOrd="0" destOrd="0" presId="urn:diagrams.loki3.com/VaryingWidthList"/>
    <dgm:cxn modelId="{64C4FC4C-4AD8-4BB6-8D49-F08C78D20E7A}" type="presParOf" srcId="{9D64CE4E-EC54-484D-A946-0FE344A8E6DC}" destId="{7303B0B6-D7D9-476F-8984-0DB66824C9E1}" srcOrd="0" destOrd="0" presId="urn:diagrams.loki3.com/VaryingWidthList"/>
    <dgm:cxn modelId="{C783FB07-F240-42E8-BD40-B4797BB2B71E}" type="presParOf" srcId="{9D64CE4E-EC54-484D-A946-0FE344A8E6DC}" destId="{29FFD3CE-6054-4975-933D-8DC4C80FDAFE}" srcOrd="1" destOrd="0" presId="urn:diagrams.loki3.com/VaryingWidthList"/>
    <dgm:cxn modelId="{C8E1A1FE-E528-493E-ADD8-BDDC1087B063}" type="presParOf" srcId="{9D64CE4E-EC54-484D-A946-0FE344A8E6DC}" destId="{4AC35091-672F-4333-8CD4-9527DC3091F6}" srcOrd="2" destOrd="0" presId="urn:diagrams.loki3.com/VaryingWidthList"/>
    <dgm:cxn modelId="{010E8252-B123-4526-9DE1-928C4D031320}" type="presParOf" srcId="{9D64CE4E-EC54-484D-A946-0FE344A8E6DC}" destId="{2CBFAFBD-477A-4F9E-BB2F-478FA4A4C59E}" srcOrd="3" destOrd="0" presId="urn:diagrams.loki3.com/VaryingWidthList"/>
    <dgm:cxn modelId="{3C95F6E5-B0B4-46DF-84CF-F38EFC3E3F42}" type="presParOf" srcId="{9D64CE4E-EC54-484D-A946-0FE344A8E6DC}" destId="{250A5572-7D95-443F-98E2-AD29FBA2AB29}" srcOrd="4" destOrd="0" presId="urn:diagrams.loki3.com/VaryingWidthList"/>
    <dgm:cxn modelId="{1EC4A717-56C2-4E0A-8B6B-AF7F38731B38}" type="presParOf" srcId="{9D64CE4E-EC54-484D-A946-0FE344A8E6DC}" destId="{A8FE269F-6C6D-4360-A59A-B29FB4C14D5E}" srcOrd="5" destOrd="0" presId="urn:diagrams.loki3.com/VaryingWidthList"/>
    <dgm:cxn modelId="{8DB8BA5B-42BE-4EA1-8742-756160A770D9}" type="presParOf" srcId="{9D64CE4E-EC54-484D-A946-0FE344A8E6DC}" destId="{58A0A642-3B30-4571-AC2D-36587B787983}" srcOrd="6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FEC40B-93DD-4A0C-883D-EFC124E40F0B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3CDD616A-00AE-49E2-B7FE-1C748FE5BE2E}">
      <dgm:prSet phldrT="[Text]" custT="1"/>
      <dgm:spPr/>
      <dgm:t>
        <a:bodyPr/>
        <a:lstStyle/>
        <a:p>
          <a:r>
            <a:rPr lang="en-US" sz="3200" dirty="0"/>
            <a:t>Specialized treatments</a:t>
          </a:r>
        </a:p>
      </dgm:t>
    </dgm:pt>
    <dgm:pt modelId="{67E39683-3C59-4DA2-9A40-4DD81708FA9B}" type="parTrans" cxnId="{01D66956-488C-44CB-B48A-6FD62F6DC25C}">
      <dgm:prSet/>
      <dgm:spPr/>
      <dgm:t>
        <a:bodyPr/>
        <a:lstStyle/>
        <a:p>
          <a:endParaRPr lang="en-US"/>
        </a:p>
      </dgm:t>
    </dgm:pt>
    <dgm:pt modelId="{6775A382-0F8B-4A87-8E1F-E37462F1F1E8}" type="sibTrans" cxnId="{01D66956-488C-44CB-B48A-6FD62F6DC25C}">
      <dgm:prSet/>
      <dgm:spPr/>
      <dgm:t>
        <a:bodyPr/>
        <a:lstStyle/>
        <a:p>
          <a:endParaRPr lang="en-US"/>
        </a:p>
      </dgm:t>
    </dgm:pt>
    <dgm:pt modelId="{3A9190A6-8EFC-46AC-8616-5A9C48CC0E42}">
      <dgm:prSet phldrT="[Text]"/>
      <dgm:spPr/>
      <dgm:t>
        <a:bodyPr/>
        <a:lstStyle/>
        <a:p>
          <a:r>
            <a:rPr lang="en-US"/>
            <a:t>Good Psychiatric Management</a:t>
          </a:r>
        </a:p>
      </dgm:t>
    </dgm:pt>
    <dgm:pt modelId="{3F2DC25B-F3E7-4149-8277-435C65C311BE}" type="parTrans" cxnId="{27CFE9B1-9441-4938-A1D0-01E0B2E5BE09}">
      <dgm:prSet/>
      <dgm:spPr/>
      <dgm:t>
        <a:bodyPr/>
        <a:lstStyle/>
        <a:p>
          <a:endParaRPr lang="en-US"/>
        </a:p>
      </dgm:t>
    </dgm:pt>
    <dgm:pt modelId="{49DC7353-FA52-4FEE-9748-7A1F34C98265}" type="sibTrans" cxnId="{27CFE9B1-9441-4938-A1D0-01E0B2E5BE09}">
      <dgm:prSet/>
      <dgm:spPr/>
      <dgm:t>
        <a:bodyPr/>
        <a:lstStyle/>
        <a:p>
          <a:endParaRPr lang="en-US"/>
        </a:p>
      </dgm:t>
    </dgm:pt>
    <dgm:pt modelId="{7E3BCA39-18C0-43CD-A0EC-8613F4564219}">
      <dgm:prSet phldrT="[Text]"/>
      <dgm:spPr/>
      <dgm:t>
        <a:bodyPr/>
        <a:lstStyle/>
        <a:p>
          <a:r>
            <a:rPr lang="en-US"/>
            <a:t>Principles in everyday life</a:t>
          </a:r>
        </a:p>
      </dgm:t>
    </dgm:pt>
    <dgm:pt modelId="{1A70A58B-3CE4-49E8-A79E-0EA891D73173}" type="parTrans" cxnId="{76E26703-FF56-4FE9-86FF-EBFBB75187E3}">
      <dgm:prSet/>
      <dgm:spPr/>
      <dgm:t>
        <a:bodyPr/>
        <a:lstStyle/>
        <a:p>
          <a:endParaRPr lang="en-US"/>
        </a:p>
      </dgm:t>
    </dgm:pt>
    <dgm:pt modelId="{459F1EF9-8766-4EBF-9EC9-AF3BD40AC72F}" type="sibTrans" cxnId="{76E26703-FF56-4FE9-86FF-EBFBB75187E3}">
      <dgm:prSet/>
      <dgm:spPr/>
      <dgm:t>
        <a:bodyPr/>
        <a:lstStyle/>
        <a:p>
          <a:endParaRPr lang="en-US"/>
        </a:p>
      </dgm:t>
    </dgm:pt>
    <dgm:pt modelId="{969BCD74-74D6-4A9B-A914-686816599F2F}" type="pres">
      <dgm:prSet presAssocID="{78FEC40B-93DD-4A0C-883D-EFC124E40F0B}" presName="Name0" presStyleCnt="0">
        <dgm:presLayoutVars>
          <dgm:dir/>
          <dgm:animLvl val="lvl"/>
          <dgm:resizeHandles val="exact"/>
        </dgm:presLayoutVars>
      </dgm:prSet>
      <dgm:spPr/>
    </dgm:pt>
    <dgm:pt modelId="{1E40336A-AD2C-4A8A-97F2-022C19A26F30}" type="pres">
      <dgm:prSet presAssocID="{3CDD616A-00AE-49E2-B7FE-1C748FE5BE2E}" presName="Name8" presStyleCnt="0"/>
      <dgm:spPr/>
    </dgm:pt>
    <dgm:pt modelId="{37209A9A-CFFD-44BD-AAC4-97544318B2BC}" type="pres">
      <dgm:prSet presAssocID="{3CDD616A-00AE-49E2-B7FE-1C748FE5BE2E}" presName="level" presStyleLbl="node1" presStyleIdx="0" presStyleCnt="3">
        <dgm:presLayoutVars>
          <dgm:chMax val="1"/>
          <dgm:bulletEnabled val="1"/>
        </dgm:presLayoutVars>
      </dgm:prSet>
      <dgm:spPr/>
    </dgm:pt>
    <dgm:pt modelId="{90C4E40B-57F2-45BB-AF4A-1D6FC5AE5E7D}" type="pres">
      <dgm:prSet presAssocID="{3CDD616A-00AE-49E2-B7FE-1C748FE5BE2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F6F3447-10FA-42A8-B9A0-B04A7A1E57D9}" type="pres">
      <dgm:prSet presAssocID="{3A9190A6-8EFC-46AC-8616-5A9C48CC0E42}" presName="Name8" presStyleCnt="0"/>
      <dgm:spPr/>
    </dgm:pt>
    <dgm:pt modelId="{B08A40C4-C931-46CA-B61F-EFED2A7066F7}" type="pres">
      <dgm:prSet presAssocID="{3A9190A6-8EFC-46AC-8616-5A9C48CC0E42}" presName="level" presStyleLbl="node1" presStyleIdx="1" presStyleCnt="3">
        <dgm:presLayoutVars>
          <dgm:chMax val="1"/>
          <dgm:bulletEnabled val="1"/>
        </dgm:presLayoutVars>
      </dgm:prSet>
      <dgm:spPr/>
    </dgm:pt>
    <dgm:pt modelId="{93D95224-8F34-4A3B-AC17-3271C777D624}" type="pres">
      <dgm:prSet presAssocID="{3A9190A6-8EFC-46AC-8616-5A9C48CC0E4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A4C8791-21A9-4B9A-9708-4B9EE2DA0D4F}" type="pres">
      <dgm:prSet presAssocID="{7E3BCA39-18C0-43CD-A0EC-8613F4564219}" presName="Name8" presStyleCnt="0"/>
      <dgm:spPr/>
    </dgm:pt>
    <dgm:pt modelId="{8F8A6B57-133E-4343-8A25-10BE1DC5D55D}" type="pres">
      <dgm:prSet presAssocID="{7E3BCA39-18C0-43CD-A0EC-8613F4564219}" presName="level" presStyleLbl="node1" presStyleIdx="2" presStyleCnt="3">
        <dgm:presLayoutVars>
          <dgm:chMax val="1"/>
          <dgm:bulletEnabled val="1"/>
        </dgm:presLayoutVars>
      </dgm:prSet>
      <dgm:spPr/>
    </dgm:pt>
    <dgm:pt modelId="{24E82B42-CF6B-4AC4-952B-7F18694F8183}" type="pres">
      <dgm:prSet presAssocID="{7E3BCA39-18C0-43CD-A0EC-8613F456421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76E26703-FF56-4FE9-86FF-EBFBB75187E3}" srcId="{78FEC40B-93DD-4A0C-883D-EFC124E40F0B}" destId="{7E3BCA39-18C0-43CD-A0EC-8613F4564219}" srcOrd="2" destOrd="0" parTransId="{1A70A58B-3CE4-49E8-A79E-0EA891D73173}" sibTransId="{459F1EF9-8766-4EBF-9EC9-AF3BD40AC72F}"/>
    <dgm:cxn modelId="{30EED203-4E50-41DF-995A-3FA40E153CD1}" type="presOf" srcId="{3A9190A6-8EFC-46AC-8616-5A9C48CC0E42}" destId="{B08A40C4-C931-46CA-B61F-EFED2A7066F7}" srcOrd="0" destOrd="0" presId="urn:microsoft.com/office/officeart/2005/8/layout/pyramid1"/>
    <dgm:cxn modelId="{C05F3A1C-EB5E-499B-93B6-B548C5139549}" type="presOf" srcId="{7E3BCA39-18C0-43CD-A0EC-8613F4564219}" destId="{8F8A6B57-133E-4343-8A25-10BE1DC5D55D}" srcOrd="0" destOrd="0" presId="urn:microsoft.com/office/officeart/2005/8/layout/pyramid1"/>
    <dgm:cxn modelId="{0F1E9B23-5D95-43A5-9FFA-ED807381B62D}" type="presOf" srcId="{3A9190A6-8EFC-46AC-8616-5A9C48CC0E42}" destId="{93D95224-8F34-4A3B-AC17-3271C777D624}" srcOrd="1" destOrd="0" presId="urn:microsoft.com/office/officeart/2005/8/layout/pyramid1"/>
    <dgm:cxn modelId="{F7417E4B-65D0-432F-BDFD-15241546E883}" type="presOf" srcId="{7E3BCA39-18C0-43CD-A0EC-8613F4564219}" destId="{24E82B42-CF6B-4AC4-952B-7F18694F8183}" srcOrd="1" destOrd="0" presId="urn:microsoft.com/office/officeart/2005/8/layout/pyramid1"/>
    <dgm:cxn modelId="{01D66956-488C-44CB-B48A-6FD62F6DC25C}" srcId="{78FEC40B-93DD-4A0C-883D-EFC124E40F0B}" destId="{3CDD616A-00AE-49E2-B7FE-1C748FE5BE2E}" srcOrd="0" destOrd="0" parTransId="{67E39683-3C59-4DA2-9A40-4DD81708FA9B}" sibTransId="{6775A382-0F8B-4A87-8E1F-E37462F1F1E8}"/>
    <dgm:cxn modelId="{60056D77-7276-4E9E-A8C8-4679A4FB8918}" type="presOf" srcId="{78FEC40B-93DD-4A0C-883D-EFC124E40F0B}" destId="{969BCD74-74D6-4A9B-A914-686816599F2F}" srcOrd="0" destOrd="0" presId="urn:microsoft.com/office/officeart/2005/8/layout/pyramid1"/>
    <dgm:cxn modelId="{27CFE9B1-9441-4938-A1D0-01E0B2E5BE09}" srcId="{78FEC40B-93DD-4A0C-883D-EFC124E40F0B}" destId="{3A9190A6-8EFC-46AC-8616-5A9C48CC0E42}" srcOrd="1" destOrd="0" parTransId="{3F2DC25B-F3E7-4149-8277-435C65C311BE}" sibTransId="{49DC7353-FA52-4FEE-9748-7A1F34C98265}"/>
    <dgm:cxn modelId="{810D38E3-124A-42BE-9284-47C6AFDA88BC}" type="presOf" srcId="{3CDD616A-00AE-49E2-B7FE-1C748FE5BE2E}" destId="{37209A9A-CFFD-44BD-AAC4-97544318B2BC}" srcOrd="0" destOrd="0" presId="urn:microsoft.com/office/officeart/2005/8/layout/pyramid1"/>
    <dgm:cxn modelId="{F6059FF8-536B-4D14-9AA8-CAB2B398854A}" type="presOf" srcId="{3CDD616A-00AE-49E2-B7FE-1C748FE5BE2E}" destId="{90C4E40B-57F2-45BB-AF4A-1D6FC5AE5E7D}" srcOrd="1" destOrd="0" presId="urn:microsoft.com/office/officeart/2005/8/layout/pyramid1"/>
    <dgm:cxn modelId="{E347D63C-D651-4EBF-AC7B-BB4F4C8C7D68}" type="presParOf" srcId="{969BCD74-74D6-4A9B-A914-686816599F2F}" destId="{1E40336A-AD2C-4A8A-97F2-022C19A26F30}" srcOrd="0" destOrd="0" presId="urn:microsoft.com/office/officeart/2005/8/layout/pyramid1"/>
    <dgm:cxn modelId="{D85BB813-0884-4F0C-A1EA-D2339D250F3F}" type="presParOf" srcId="{1E40336A-AD2C-4A8A-97F2-022C19A26F30}" destId="{37209A9A-CFFD-44BD-AAC4-97544318B2BC}" srcOrd="0" destOrd="0" presId="urn:microsoft.com/office/officeart/2005/8/layout/pyramid1"/>
    <dgm:cxn modelId="{386E3092-2B64-4E1C-94B0-91CCCD4EB4D0}" type="presParOf" srcId="{1E40336A-AD2C-4A8A-97F2-022C19A26F30}" destId="{90C4E40B-57F2-45BB-AF4A-1D6FC5AE5E7D}" srcOrd="1" destOrd="0" presId="urn:microsoft.com/office/officeart/2005/8/layout/pyramid1"/>
    <dgm:cxn modelId="{2702DCC1-37D7-495E-A3C8-FC6831A97FD5}" type="presParOf" srcId="{969BCD74-74D6-4A9B-A914-686816599F2F}" destId="{6F6F3447-10FA-42A8-B9A0-B04A7A1E57D9}" srcOrd="1" destOrd="0" presId="urn:microsoft.com/office/officeart/2005/8/layout/pyramid1"/>
    <dgm:cxn modelId="{84874E2E-F700-4919-A1CF-55C39ED87308}" type="presParOf" srcId="{6F6F3447-10FA-42A8-B9A0-B04A7A1E57D9}" destId="{B08A40C4-C931-46CA-B61F-EFED2A7066F7}" srcOrd="0" destOrd="0" presId="urn:microsoft.com/office/officeart/2005/8/layout/pyramid1"/>
    <dgm:cxn modelId="{21026342-6C89-4E06-87E7-E03EE2970CE8}" type="presParOf" srcId="{6F6F3447-10FA-42A8-B9A0-B04A7A1E57D9}" destId="{93D95224-8F34-4A3B-AC17-3271C777D624}" srcOrd="1" destOrd="0" presId="urn:microsoft.com/office/officeart/2005/8/layout/pyramid1"/>
    <dgm:cxn modelId="{0BD1341D-771C-433F-9FF3-D3B34CEA3C01}" type="presParOf" srcId="{969BCD74-74D6-4A9B-A914-686816599F2F}" destId="{9A4C8791-21A9-4B9A-9708-4B9EE2DA0D4F}" srcOrd="2" destOrd="0" presId="urn:microsoft.com/office/officeart/2005/8/layout/pyramid1"/>
    <dgm:cxn modelId="{7FCD396E-C135-432B-AD4D-CE1220D33A2C}" type="presParOf" srcId="{9A4C8791-21A9-4B9A-9708-4B9EE2DA0D4F}" destId="{8F8A6B57-133E-4343-8A25-10BE1DC5D55D}" srcOrd="0" destOrd="0" presId="urn:microsoft.com/office/officeart/2005/8/layout/pyramid1"/>
    <dgm:cxn modelId="{7441A0DC-D814-4AA1-A8B5-DDBAEF29C87D}" type="presParOf" srcId="{9A4C8791-21A9-4B9A-9708-4B9EE2DA0D4F}" destId="{24E82B42-CF6B-4AC4-952B-7F18694F818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ECB886-20D4-40F4-A6A0-41064608B408}">
      <dsp:nvSpPr>
        <dsp:cNvPr id="0" name=""/>
        <dsp:cNvSpPr/>
      </dsp:nvSpPr>
      <dsp:spPr>
        <a:xfrm>
          <a:off x="3919020" y="1855709"/>
          <a:ext cx="2268090" cy="2268090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Relationships</a:t>
          </a:r>
        </a:p>
      </dsp:txBody>
      <dsp:txXfrm>
        <a:off x="4375007" y="2386998"/>
        <a:ext cx="1356116" cy="1165845"/>
      </dsp:txXfrm>
    </dsp:sp>
    <dsp:sp modelId="{80FFA9BD-D58A-4B51-B3E0-28CEBD91C074}">
      <dsp:nvSpPr>
        <dsp:cNvPr id="0" name=""/>
        <dsp:cNvSpPr/>
      </dsp:nvSpPr>
      <dsp:spPr>
        <a:xfrm>
          <a:off x="2599404" y="1319616"/>
          <a:ext cx="1649520" cy="1649520"/>
        </a:xfrm>
        <a:prstGeom prst="gear6">
          <a:avLst/>
        </a:prstGeom>
        <a:solidFill>
          <a:schemeClr val="accent4">
            <a:hueOff val="3962005"/>
            <a:satOff val="-24737"/>
            <a:lumOff val="-441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Identity</a:t>
          </a:r>
        </a:p>
      </dsp:txBody>
      <dsp:txXfrm>
        <a:off x="3014676" y="1737397"/>
        <a:ext cx="818976" cy="813958"/>
      </dsp:txXfrm>
    </dsp:sp>
    <dsp:sp modelId="{ED31ECA4-A791-4065-A47A-F8802DAD99E9}">
      <dsp:nvSpPr>
        <dsp:cNvPr id="0" name=""/>
        <dsp:cNvSpPr/>
      </dsp:nvSpPr>
      <dsp:spPr>
        <a:xfrm rot="20700000">
          <a:off x="3523304" y="181615"/>
          <a:ext cx="1616192" cy="1616192"/>
        </a:xfrm>
        <a:prstGeom prst="gear6">
          <a:avLst/>
        </a:prstGeom>
        <a:solidFill>
          <a:schemeClr val="accent4">
            <a:hueOff val="7924011"/>
            <a:satOff val="-49475"/>
            <a:lumOff val="-882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Emotions</a:t>
          </a:r>
        </a:p>
      </dsp:txBody>
      <dsp:txXfrm rot="-20700000">
        <a:off x="3877782" y="536093"/>
        <a:ext cx="907236" cy="907236"/>
      </dsp:txXfrm>
    </dsp:sp>
    <dsp:sp modelId="{EDA3EA5F-0476-4EED-AFCC-400F7D8C5BB1}">
      <dsp:nvSpPr>
        <dsp:cNvPr id="0" name=""/>
        <dsp:cNvSpPr/>
      </dsp:nvSpPr>
      <dsp:spPr>
        <a:xfrm>
          <a:off x="3743849" y="1513897"/>
          <a:ext cx="2903155" cy="2903155"/>
        </a:xfrm>
        <a:prstGeom prst="circularArrow">
          <a:avLst>
            <a:gd name="adj1" fmla="val 4687"/>
            <a:gd name="adj2" fmla="val 299029"/>
            <a:gd name="adj3" fmla="val 2514556"/>
            <a:gd name="adj4" fmla="val 15864749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F4BCF1-4A38-4AF6-BD30-C03B0E62FF5D}">
      <dsp:nvSpPr>
        <dsp:cNvPr id="0" name=""/>
        <dsp:cNvSpPr/>
      </dsp:nvSpPr>
      <dsp:spPr>
        <a:xfrm>
          <a:off x="2307277" y="954942"/>
          <a:ext cx="2109323" cy="210932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3962005"/>
            <a:satOff val="-24737"/>
            <a:lumOff val="-441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FCED951-5FE2-4C05-8C09-9861CBEF0DEB}">
      <dsp:nvSpPr>
        <dsp:cNvPr id="0" name=""/>
        <dsp:cNvSpPr/>
      </dsp:nvSpPr>
      <dsp:spPr>
        <a:xfrm>
          <a:off x="3149461" y="-172088"/>
          <a:ext cx="2274275" cy="227427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7924011"/>
            <a:satOff val="-49475"/>
            <a:lumOff val="-882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D2E86-DE7F-4768-B686-56841C5F9322}">
      <dsp:nvSpPr>
        <dsp:cNvPr id="0" name=""/>
        <dsp:cNvSpPr/>
      </dsp:nvSpPr>
      <dsp:spPr>
        <a:xfrm rot="16200000">
          <a:off x="252959" y="-252959"/>
          <a:ext cx="1217951" cy="1723869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 dirty="0"/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Mindfulness</a:t>
          </a:r>
        </a:p>
      </dsp:txBody>
      <dsp:txXfrm rot="5400000">
        <a:off x="-1" y="1"/>
        <a:ext cx="1723869" cy="913463"/>
      </dsp:txXfrm>
    </dsp:sp>
    <dsp:sp modelId="{610B0871-8123-4D65-B11F-5EBCECB8DE2F}">
      <dsp:nvSpPr>
        <dsp:cNvPr id="0" name=""/>
        <dsp:cNvSpPr/>
      </dsp:nvSpPr>
      <dsp:spPr>
        <a:xfrm>
          <a:off x="1723869" y="0"/>
          <a:ext cx="1723869" cy="1217951"/>
        </a:xfrm>
        <a:prstGeom prst="round1Rect">
          <a:avLst/>
        </a:prstGeom>
        <a:solidFill>
          <a:schemeClr val="accent4">
            <a:hueOff val="2641337"/>
            <a:satOff val="-16492"/>
            <a:lumOff val="-294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Emotion Regulation</a:t>
          </a:r>
        </a:p>
      </dsp:txBody>
      <dsp:txXfrm>
        <a:off x="1723869" y="0"/>
        <a:ext cx="1723869" cy="913463"/>
      </dsp:txXfrm>
    </dsp:sp>
    <dsp:sp modelId="{EF955C92-3C49-41DF-A640-1BDB0C9AA448}">
      <dsp:nvSpPr>
        <dsp:cNvPr id="0" name=""/>
        <dsp:cNvSpPr/>
      </dsp:nvSpPr>
      <dsp:spPr>
        <a:xfrm rot="10800000">
          <a:off x="0" y="1217951"/>
          <a:ext cx="1723869" cy="1217951"/>
        </a:xfrm>
        <a:prstGeom prst="round1Rect">
          <a:avLst/>
        </a:prstGeom>
        <a:solidFill>
          <a:schemeClr val="accent4">
            <a:hueOff val="5282674"/>
            <a:satOff val="-32983"/>
            <a:lumOff val="-588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Distress Tolerance</a:t>
          </a:r>
        </a:p>
      </dsp:txBody>
      <dsp:txXfrm rot="10800000">
        <a:off x="0" y="1522438"/>
        <a:ext cx="1723869" cy="913463"/>
      </dsp:txXfrm>
    </dsp:sp>
    <dsp:sp modelId="{62B67936-A4E4-40C7-9226-5B923C79BCC6}">
      <dsp:nvSpPr>
        <dsp:cNvPr id="0" name=""/>
        <dsp:cNvSpPr/>
      </dsp:nvSpPr>
      <dsp:spPr>
        <a:xfrm rot="5400000">
          <a:off x="1976828" y="956843"/>
          <a:ext cx="1217951" cy="1723869"/>
        </a:xfrm>
        <a:prstGeom prst="round1Rect">
          <a:avLst/>
        </a:prstGeom>
        <a:solidFill>
          <a:schemeClr val="accent4">
            <a:hueOff val="7924011"/>
            <a:satOff val="-49475"/>
            <a:lumOff val="-8823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kern="1200" dirty="0"/>
            <a:t>Interpersonal Effectiveness</a:t>
          </a:r>
        </a:p>
      </dsp:txBody>
      <dsp:txXfrm rot="-5400000">
        <a:off x="1723868" y="1514290"/>
        <a:ext cx="1723869" cy="913463"/>
      </dsp:txXfrm>
    </dsp:sp>
    <dsp:sp modelId="{53FA0768-CA76-4FB5-90C6-4006BC61CE0C}">
      <dsp:nvSpPr>
        <dsp:cNvPr id="0" name=""/>
        <dsp:cNvSpPr/>
      </dsp:nvSpPr>
      <dsp:spPr>
        <a:xfrm>
          <a:off x="576299" y="845446"/>
          <a:ext cx="2285995" cy="640081"/>
        </a:xfrm>
        <a:prstGeom prst="roundRect">
          <a:avLst/>
        </a:prstGeom>
        <a:gradFill flip="none" rotWithShape="1">
          <a:gsLst>
            <a:gs pos="0">
              <a:schemeClr val="accent1"/>
            </a:gs>
            <a:gs pos="50000">
              <a:schemeClr val="accent2"/>
            </a:gs>
            <a:gs pos="51000">
              <a:schemeClr val="accent1"/>
            </a:gs>
          </a:gsLst>
          <a:lin ang="10800000" scaled="1"/>
          <a:tileRect/>
        </a:gra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 </a:t>
          </a:r>
          <a:r>
            <a:rPr lang="en-US" sz="500" kern="1200" dirty="0"/>
            <a:t> </a:t>
          </a:r>
          <a:r>
            <a:rPr lang="en-US" sz="1200" kern="1200" dirty="0"/>
            <a:t>Acceptance              Change</a:t>
          </a:r>
        </a:p>
      </dsp:txBody>
      <dsp:txXfrm>
        <a:off x="607545" y="876692"/>
        <a:ext cx="2223503" cy="5775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03B0B6-D7D9-476F-8984-0DB66824C9E1}">
      <dsp:nvSpPr>
        <dsp:cNvPr id="0" name=""/>
        <dsp:cNvSpPr/>
      </dsp:nvSpPr>
      <dsp:spPr>
        <a:xfrm>
          <a:off x="261764" y="290"/>
          <a:ext cx="5571455" cy="5166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Individual psychotherapy</a:t>
          </a:r>
          <a:endParaRPr lang="en-US" sz="2600" kern="1200" dirty="0">
            <a:latin typeface="Barlow" panose="00000500000000000000" pitchFamily="2" charset="0"/>
          </a:endParaRPr>
        </a:p>
      </dsp:txBody>
      <dsp:txXfrm>
        <a:off x="261764" y="290"/>
        <a:ext cx="5571455" cy="516603"/>
      </dsp:txXfrm>
    </dsp:sp>
    <dsp:sp modelId="{4AC35091-672F-4333-8CD4-9527DC3091F6}">
      <dsp:nvSpPr>
        <dsp:cNvPr id="0" name=""/>
        <dsp:cNvSpPr/>
      </dsp:nvSpPr>
      <dsp:spPr>
        <a:xfrm>
          <a:off x="251126" y="587188"/>
          <a:ext cx="5592731" cy="516603"/>
        </a:xfrm>
        <a:prstGeom prst="rect">
          <a:avLst/>
        </a:prstGeom>
        <a:solidFill>
          <a:schemeClr val="accent4">
            <a:hueOff val="2641337"/>
            <a:satOff val="-16492"/>
            <a:lumOff val="-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Univers" panose="020B0503020202020204" pitchFamily="34" charset="0"/>
            </a:rPr>
            <a:t>Skills training</a:t>
          </a:r>
          <a:endParaRPr lang="en-US" sz="2600" kern="1200" dirty="0">
            <a:latin typeface="Barlow" panose="00000500000000000000" pitchFamily="2" charset="0"/>
          </a:endParaRPr>
        </a:p>
      </dsp:txBody>
      <dsp:txXfrm>
        <a:off x="251126" y="587188"/>
        <a:ext cx="5592731" cy="516603"/>
      </dsp:txXfrm>
    </dsp:sp>
    <dsp:sp modelId="{250A5572-7D95-443F-98E2-AD29FBA2AB29}">
      <dsp:nvSpPr>
        <dsp:cNvPr id="0" name=""/>
        <dsp:cNvSpPr/>
      </dsp:nvSpPr>
      <dsp:spPr>
        <a:xfrm>
          <a:off x="263522" y="1174085"/>
          <a:ext cx="5567940" cy="516603"/>
        </a:xfrm>
        <a:prstGeom prst="rect">
          <a:avLst/>
        </a:prstGeom>
        <a:solidFill>
          <a:schemeClr val="accent4">
            <a:hueOff val="5282674"/>
            <a:satOff val="-32983"/>
            <a:lumOff val="-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Univers" panose="020B0503020202020204" pitchFamily="34" charset="0"/>
            </a:rPr>
            <a:t>Between-session phone coaching</a:t>
          </a:r>
          <a:endParaRPr lang="en-US" sz="2600" kern="1200" dirty="0">
            <a:latin typeface="Barlow" panose="00000500000000000000" pitchFamily="2" charset="0"/>
          </a:endParaRPr>
        </a:p>
      </dsp:txBody>
      <dsp:txXfrm>
        <a:off x="263522" y="1174085"/>
        <a:ext cx="5567940" cy="516603"/>
      </dsp:txXfrm>
    </dsp:sp>
    <dsp:sp modelId="{58A0A642-3B30-4571-AC2D-36587B787983}">
      <dsp:nvSpPr>
        <dsp:cNvPr id="0" name=""/>
        <dsp:cNvSpPr/>
      </dsp:nvSpPr>
      <dsp:spPr>
        <a:xfrm>
          <a:off x="284807" y="1760983"/>
          <a:ext cx="5525369" cy="516603"/>
        </a:xfrm>
        <a:prstGeom prst="rect">
          <a:avLst/>
        </a:prstGeom>
        <a:solidFill>
          <a:schemeClr val="accent4">
            <a:hueOff val="7924011"/>
            <a:satOff val="-49475"/>
            <a:lumOff val="-88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Univers" panose="020B0503020202020204" pitchFamily="34" charset="0"/>
            </a:rPr>
            <a:t>Therapist consultation team</a:t>
          </a:r>
          <a:endParaRPr lang="en-US" sz="2600" kern="1200" dirty="0">
            <a:latin typeface="Barlow" panose="00000500000000000000" pitchFamily="2" charset="0"/>
          </a:endParaRPr>
        </a:p>
      </dsp:txBody>
      <dsp:txXfrm>
        <a:off x="284807" y="1760983"/>
        <a:ext cx="5525369" cy="516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09A9A-CFFD-44BD-AAC4-97544318B2BC}">
      <dsp:nvSpPr>
        <dsp:cNvPr id="0" name=""/>
        <dsp:cNvSpPr/>
      </dsp:nvSpPr>
      <dsp:spPr>
        <a:xfrm>
          <a:off x="2542116" y="0"/>
          <a:ext cx="2542116" cy="1044575"/>
        </a:xfrm>
        <a:prstGeom prst="trapezoid">
          <a:avLst>
            <a:gd name="adj" fmla="val 12168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Specialized treatments</a:t>
          </a:r>
        </a:p>
      </dsp:txBody>
      <dsp:txXfrm>
        <a:off x="2542116" y="0"/>
        <a:ext cx="2542116" cy="1044575"/>
      </dsp:txXfrm>
    </dsp:sp>
    <dsp:sp modelId="{B08A40C4-C931-46CA-B61F-EFED2A7066F7}">
      <dsp:nvSpPr>
        <dsp:cNvPr id="0" name=""/>
        <dsp:cNvSpPr/>
      </dsp:nvSpPr>
      <dsp:spPr>
        <a:xfrm>
          <a:off x="1271058" y="1044575"/>
          <a:ext cx="5084233" cy="1044575"/>
        </a:xfrm>
        <a:prstGeom prst="trapezoid">
          <a:avLst>
            <a:gd name="adj" fmla="val 121682"/>
          </a:avLst>
        </a:prstGeom>
        <a:solidFill>
          <a:schemeClr val="accent5">
            <a:hueOff val="1484915"/>
            <a:satOff val="-15067"/>
            <a:lumOff val="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Good Psychiatric Management</a:t>
          </a:r>
        </a:p>
      </dsp:txBody>
      <dsp:txXfrm>
        <a:off x="2160799" y="1044575"/>
        <a:ext cx="3304751" cy="1044575"/>
      </dsp:txXfrm>
    </dsp:sp>
    <dsp:sp modelId="{8F8A6B57-133E-4343-8A25-10BE1DC5D55D}">
      <dsp:nvSpPr>
        <dsp:cNvPr id="0" name=""/>
        <dsp:cNvSpPr/>
      </dsp:nvSpPr>
      <dsp:spPr>
        <a:xfrm>
          <a:off x="0" y="2089150"/>
          <a:ext cx="7626350" cy="1044575"/>
        </a:xfrm>
        <a:prstGeom prst="trapezoid">
          <a:avLst>
            <a:gd name="adj" fmla="val 121682"/>
          </a:avLst>
        </a:prstGeom>
        <a:solidFill>
          <a:schemeClr val="accent5">
            <a:hueOff val="2969830"/>
            <a:satOff val="-30135"/>
            <a:lumOff val="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Principles in everyday life</a:t>
          </a:r>
        </a:p>
      </dsp:txBody>
      <dsp:txXfrm>
        <a:off x="1334611" y="2089150"/>
        <a:ext cx="4957127" cy="1044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B06B3-D391-45DD-96B3-E845B850E7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61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4">
          <a:extLst>
            <a:ext uri="{FF2B5EF4-FFF2-40B4-BE49-F238E27FC236}">
              <a16:creationId xmlns:a16="http://schemas.microsoft.com/office/drawing/2014/main" id="{F50A3E4C-5E1A-9C37-3FFB-DB9A2B63F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" name="Google Shape;2635;g12d548f404c_0_368:notes">
            <a:extLst>
              <a:ext uri="{FF2B5EF4-FFF2-40B4-BE49-F238E27FC236}">
                <a16:creationId xmlns:a16="http://schemas.microsoft.com/office/drawing/2014/main" id="{A8B5DFDB-2F38-3E34-B3E2-5E1E616B33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6" name="Google Shape;2636;g12d548f404c_0_368:notes">
            <a:extLst>
              <a:ext uri="{FF2B5EF4-FFF2-40B4-BE49-F238E27FC236}">
                <a16:creationId xmlns:a16="http://schemas.microsoft.com/office/drawing/2014/main" id="{B84858CC-03B5-B656-DD9F-DCBF18709CD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50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21488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4">
          <a:extLst>
            <a:ext uri="{FF2B5EF4-FFF2-40B4-BE49-F238E27FC236}">
              <a16:creationId xmlns:a16="http://schemas.microsoft.com/office/drawing/2014/main" id="{F50A3E4C-5E1A-9C37-3FFB-DB9A2B63F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" name="Google Shape;2635;g12d548f404c_0_368:notes">
            <a:extLst>
              <a:ext uri="{FF2B5EF4-FFF2-40B4-BE49-F238E27FC236}">
                <a16:creationId xmlns:a16="http://schemas.microsoft.com/office/drawing/2014/main" id="{A8B5DFDB-2F38-3E34-B3E2-5E1E616B33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6" name="Google Shape;2636;g12d548f404c_0_368:notes">
            <a:extLst>
              <a:ext uri="{FF2B5EF4-FFF2-40B4-BE49-F238E27FC236}">
                <a16:creationId xmlns:a16="http://schemas.microsoft.com/office/drawing/2014/main" id="{B84858CC-03B5-B656-DD9F-DCBF18709CD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98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en-US" b="1" dirty="0"/>
              <a:t>BEN</a:t>
            </a:r>
          </a:p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US" sz="1100" dirty="0"/>
              <a:t>TFP: Identity-&gt;emotion regulation</a:t>
            </a:r>
          </a:p>
          <a:p>
            <a:pPr marL="158750" indent="0">
              <a:buNone/>
            </a:pPr>
            <a:endParaRPr lang="en-US" b="1" dirty="0"/>
          </a:p>
          <a:p>
            <a:pPr marL="15875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66689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9B06B3-D391-45DD-96B3-E845B850E70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845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4">
          <a:extLst>
            <a:ext uri="{FF2B5EF4-FFF2-40B4-BE49-F238E27FC236}">
              <a16:creationId xmlns:a16="http://schemas.microsoft.com/office/drawing/2014/main" id="{F50A3E4C-5E1A-9C37-3FFB-DB9A2B63F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" name="Google Shape;2635;g12d548f404c_0_368:notes">
            <a:extLst>
              <a:ext uri="{FF2B5EF4-FFF2-40B4-BE49-F238E27FC236}">
                <a16:creationId xmlns:a16="http://schemas.microsoft.com/office/drawing/2014/main" id="{A8B5DFDB-2F38-3E34-B3E2-5E1E616B33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6" name="Google Shape;2636;g12d548f404c_0_368:notes">
            <a:extLst>
              <a:ext uri="{FF2B5EF4-FFF2-40B4-BE49-F238E27FC236}">
                <a16:creationId xmlns:a16="http://schemas.microsoft.com/office/drawing/2014/main" id="{B84858CC-03B5-B656-DD9F-DCBF18709CD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51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>
          <a:extLst>
            <a:ext uri="{FF2B5EF4-FFF2-40B4-BE49-F238E27FC236}">
              <a16:creationId xmlns:a16="http://schemas.microsoft.com/office/drawing/2014/main" id="{A0523821-73A8-DFA3-B0D6-C26A65C1A4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12c3505d7c2_0_156:notes">
            <a:extLst>
              <a:ext uri="{FF2B5EF4-FFF2-40B4-BE49-F238E27FC236}">
                <a16:creationId xmlns:a16="http://schemas.microsoft.com/office/drawing/2014/main" id="{FAB666ED-E7B1-614B-FEB6-13051B9629A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12c3505d7c2_0_156:notes">
            <a:extLst>
              <a:ext uri="{FF2B5EF4-FFF2-40B4-BE49-F238E27FC236}">
                <a16:creationId xmlns:a16="http://schemas.microsoft.com/office/drawing/2014/main" id="{BF443DD1-9433-12AB-9E28-83299FE4FF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62569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2B740-A6FE-B0B2-C847-E936A8C0B5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4576D2-E370-23D5-3F1C-9667F5BB4C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62892B8-531A-BBB2-6E2B-21539AB283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b="1" dirty="0"/>
          </a:p>
          <a:p>
            <a:pPr marL="15875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39194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4">
          <a:extLst>
            <a:ext uri="{FF2B5EF4-FFF2-40B4-BE49-F238E27FC236}">
              <a16:creationId xmlns:a16="http://schemas.microsoft.com/office/drawing/2014/main" id="{F50A3E4C-5E1A-9C37-3FFB-DB9A2B63F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" name="Google Shape;2635;g12d548f404c_0_368:notes">
            <a:extLst>
              <a:ext uri="{FF2B5EF4-FFF2-40B4-BE49-F238E27FC236}">
                <a16:creationId xmlns:a16="http://schemas.microsoft.com/office/drawing/2014/main" id="{A8B5DFDB-2F38-3E34-B3E2-5E1E616B33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6" name="Google Shape;2636;g12d548f404c_0_368:notes">
            <a:extLst>
              <a:ext uri="{FF2B5EF4-FFF2-40B4-BE49-F238E27FC236}">
                <a16:creationId xmlns:a16="http://schemas.microsoft.com/office/drawing/2014/main" id="{B84858CC-03B5-B656-DD9F-DCBF18709CD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8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6" name="Google Shape;2306;g12d548f404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7" name="Google Shape;2307;g12d548f404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101874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474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4">
          <a:extLst>
            <a:ext uri="{FF2B5EF4-FFF2-40B4-BE49-F238E27FC236}">
              <a16:creationId xmlns:a16="http://schemas.microsoft.com/office/drawing/2014/main" id="{F50A3E4C-5E1A-9C37-3FFB-DB9A2B63F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" name="Google Shape;2635;g12d548f404c_0_368:notes">
            <a:extLst>
              <a:ext uri="{FF2B5EF4-FFF2-40B4-BE49-F238E27FC236}">
                <a16:creationId xmlns:a16="http://schemas.microsoft.com/office/drawing/2014/main" id="{A8B5DFDB-2F38-3E34-B3E2-5E1E616B334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6" name="Google Shape;2636;g12d548f404c_0_368:notes">
            <a:extLst>
              <a:ext uri="{FF2B5EF4-FFF2-40B4-BE49-F238E27FC236}">
                <a16:creationId xmlns:a16="http://schemas.microsoft.com/office/drawing/2014/main" id="{B84858CC-03B5-B656-DD9F-DCBF18709CD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059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50E2E8-5734-4ACF-BD06-F290081931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43217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91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182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56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9179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4">
          <a:extLst>
            <a:ext uri="{FF2B5EF4-FFF2-40B4-BE49-F238E27FC236}">
              <a16:creationId xmlns:a16="http://schemas.microsoft.com/office/drawing/2014/main" id="{4CF67AC1-CF9E-B4C4-ABE8-373EC1A25E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" name="Google Shape;2635;g12d548f404c_0_368:notes">
            <a:extLst>
              <a:ext uri="{FF2B5EF4-FFF2-40B4-BE49-F238E27FC236}">
                <a16:creationId xmlns:a16="http://schemas.microsoft.com/office/drawing/2014/main" id="{36D601A6-4FF4-05B9-66B9-64EE79D070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6" name="Google Shape;2636;g12d548f404c_0_368:notes">
            <a:extLst>
              <a:ext uri="{FF2B5EF4-FFF2-40B4-BE49-F238E27FC236}">
                <a16:creationId xmlns:a16="http://schemas.microsoft.com/office/drawing/2014/main" id="{9F669560-2FFB-8255-4D5D-8703616847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6193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" name="Google Shape;2635;g12d548f404c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6" name="Google Shape;2636;g12d548f404c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>
          <a:extLst>
            <a:ext uri="{FF2B5EF4-FFF2-40B4-BE49-F238E27FC236}">
              <a16:creationId xmlns:a16="http://schemas.microsoft.com/office/drawing/2014/main" id="{C0EBF116-24BE-46CF-D452-FDB987436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12c3505d7c2_0_156:notes">
            <a:extLst>
              <a:ext uri="{FF2B5EF4-FFF2-40B4-BE49-F238E27FC236}">
                <a16:creationId xmlns:a16="http://schemas.microsoft.com/office/drawing/2014/main" id="{0E3F8B71-5637-260D-7687-AE84713F2E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12c3505d7c2_0_156:notes">
            <a:extLst>
              <a:ext uri="{FF2B5EF4-FFF2-40B4-BE49-F238E27FC236}">
                <a16:creationId xmlns:a16="http://schemas.microsoft.com/office/drawing/2014/main" id="{34C65543-3ACE-F193-8383-7C296064FEE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18217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4">
          <a:extLst>
            <a:ext uri="{FF2B5EF4-FFF2-40B4-BE49-F238E27FC236}">
              <a16:creationId xmlns:a16="http://schemas.microsoft.com/office/drawing/2014/main" id="{FAF57FEA-D2D1-25E8-756C-083A367665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5" name="Google Shape;2635;g12d548f404c_0_368:notes">
            <a:extLst>
              <a:ext uri="{FF2B5EF4-FFF2-40B4-BE49-F238E27FC236}">
                <a16:creationId xmlns:a16="http://schemas.microsoft.com/office/drawing/2014/main" id="{046597B6-F8D8-CB75-9886-9322A7CF0F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6" name="Google Shape;2636;g12d548f404c_0_368:notes">
            <a:extLst>
              <a:ext uri="{FF2B5EF4-FFF2-40B4-BE49-F238E27FC236}">
                <a16:creationId xmlns:a16="http://schemas.microsoft.com/office/drawing/2014/main" id="{378F1374-65E2-4DFB-1FBD-4F040C2FCF4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85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12c3505d7c2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12c3505d7c2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12c3505d7c2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12c3505d7c2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263508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1" name="Google Shape;2721;g12c3505d7c2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2" name="Google Shape;2722;g12c3505d7c2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555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742909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89877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791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8602" y="-17"/>
            <a:ext cx="9272602" cy="5143418"/>
            <a:chOff x="137655" y="846375"/>
            <a:chExt cx="7244220" cy="4007650"/>
          </a:xfrm>
        </p:grpSpPr>
        <p:sp>
          <p:nvSpPr>
            <p:cNvPr id="10" name="Google Shape;10;p2"/>
            <p:cNvSpPr/>
            <p:nvPr/>
          </p:nvSpPr>
          <p:spPr>
            <a:xfrm>
              <a:off x="238125" y="846675"/>
              <a:ext cx="3647800" cy="3284650"/>
            </a:xfrm>
            <a:custGeom>
              <a:avLst/>
              <a:gdLst/>
              <a:ahLst/>
              <a:cxnLst/>
              <a:rect l="l" t="t" r="r" b="b"/>
              <a:pathLst>
                <a:path w="145912" h="131386" extrusionOk="0">
                  <a:moveTo>
                    <a:pt x="94679" y="0"/>
                  </a:moveTo>
                  <a:lnTo>
                    <a:pt x="117300" y="41184"/>
                  </a:lnTo>
                  <a:lnTo>
                    <a:pt x="118562" y="40493"/>
                  </a:lnTo>
                  <a:lnTo>
                    <a:pt x="96310" y="0"/>
                  </a:lnTo>
                  <a:close/>
                  <a:moveTo>
                    <a:pt x="58353" y="20467"/>
                  </a:moveTo>
                  <a:lnTo>
                    <a:pt x="58353" y="20622"/>
                  </a:lnTo>
                  <a:lnTo>
                    <a:pt x="56793" y="53697"/>
                  </a:lnTo>
                  <a:cubicBezTo>
                    <a:pt x="56769" y="54423"/>
                    <a:pt x="56507" y="55126"/>
                    <a:pt x="56067" y="55709"/>
                  </a:cubicBezTo>
                  <a:lnTo>
                    <a:pt x="50661" y="62817"/>
                  </a:lnTo>
                  <a:cubicBezTo>
                    <a:pt x="39957" y="55995"/>
                    <a:pt x="31159" y="51066"/>
                    <a:pt x="29349" y="50066"/>
                  </a:cubicBezTo>
                  <a:lnTo>
                    <a:pt x="28158" y="34433"/>
                  </a:lnTo>
                  <a:cubicBezTo>
                    <a:pt x="28146" y="34314"/>
                    <a:pt x="28146" y="34195"/>
                    <a:pt x="28170" y="34064"/>
                  </a:cubicBezTo>
                  <a:cubicBezTo>
                    <a:pt x="29873" y="33778"/>
                    <a:pt x="36088" y="32552"/>
                    <a:pt x="43172" y="29337"/>
                  </a:cubicBezTo>
                  <a:cubicBezTo>
                    <a:pt x="46923" y="27634"/>
                    <a:pt x="52911" y="23967"/>
                    <a:pt x="58353" y="20467"/>
                  </a:cubicBezTo>
                  <a:close/>
                  <a:moveTo>
                    <a:pt x="77795" y="80522"/>
                  </a:moveTo>
                  <a:lnTo>
                    <a:pt x="87189" y="83034"/>
                  </a:lnTo>
                  <a:cubicBezTo>
                    <a:pt x="87606" y="83141"/>
                    <a:pt x="87999" y="83308"/>
                    <a:pt x="88368" y="83522"/>
                  </a:cubicBezTo>
                  <a:lnTo>
                    <a:pt x="89547" y="84213"/>
                  </a:lnTo>
                  <a:lnTo>
                    <a:pt x="85070" y="91345"/>
                  </a:lnTo>
                  <a:cubicBezTo>
                    <a:pt x="84475" y="92309"/>
                    <a:pt x="83570" y="93059"/>
                    <a:pt x="82522" y="93476"/>
                  </a:cubicBezTo>
                  <a:lnTo>
                    <a:pt x="79581" y="94654"/>
                  </a:lnTo>
                  <a:cubicBezTo>
                    <a:pt x="78855" y="89106"/>
                    <a:pt x="78081" y="83141"/>
                    <a:pt x="77795" y="80522"/>
                  </a:cubicBezTo>
                  <a:close/>
                  <a:moveTo>
                    <a:pt x="18395" y="0"/>
                  </a:moveTo>
                  <a:lnTo>
                    <a:pt x="24313" y="19169"/>
                  </a:lnTo>
                  <a:cubicBezTo>
                    <a:pt x="18288" y="17097"/>
                    <a:pt x="9454" y="14668"/>
                    <a:pt x="0" y="14157"/>
                  </a:cubicBezTo>
                  <a:lnTo>
                    <a:pt x="0" y="15597"/>
                  </a:lnTo>
                  <a:cubicBezTo>
                    <a:pt x="13133" y="16323"/>
                    <a:pt x="25063" y="20800"/>
                    <a:pt x="29647" y="22729"/>
                  </a:cubicBezTo>
                  <a:cubicBezTo>
                    <a:pt x="30444" y="23062"/>
                    <a:pt x="30813" y="23979"/>
                    <a:pt x="30480" y="24777"/>
                  </a:cubicBezTo>
                  <a:lnTo>
                    <a:pt x="26956" y="33147"/>
                  </a:lnTo>
                  <a:cubicBezTo>
                    <a:pt x="26777" y="33587"/>
                    <a:pt x="26694" y="34064"/>
                    <a:pt x="26730" y="34540"/>
                  </a:cubicBezTo>
                  <a:lnTo>
                    <a:pt x="27956" y="50554"/>
                  </a:lnTo>
                  <a:cubicBezTo>
                    <a:pt x="28015" y="51221"/>
                    <a:pt x="27623" y="51852"/>
                    <a:pt x="27003" y="52114"/>
                  </a:cubicBezTo>
                  <a:lnTo>
                    <a:pt x="16931" y="56352"/>
                  </a:lnTo>
                  <a:cubicBezTo>
                    <a:pt x="16732" y="56434"/>
                    <a:pt x="16525" y="56473"/>
                    <a:pt x="16320" y="56473"/>
                  </a:cubicBezTo>
                  <a:cubicBezTo>
                    <a:pt x="16168" y="56473"/>
                    <a:pt x="16018" y="56452"/>
                    <a:pt x="15871" y="56412"/>
                  </a:cubicBezTo>
                  <a:lnTo>
                    <a:pt x="0" y="51637"/>
                  </a:lnTo>
                  <a:lnTo>
                    <a:pt x="0" y="53137"/>
                  </a:lnTo>
                  <a:lnTo>
                    <a:pt x="15454" y="57781"/>
                  </a:lnTo>
                  <a:lnTo>
                    <a:pt x="15454" y="57793"/>
                  </a:lnTo>
                  <a:cubicBezTo>
                    <a:pt x="15735" y="57873"/>
                    <a:pt x="16024" y="57913"/>
                    <a:pt x="16313" y="57913"/>
                  </a:cubicBezTo>
                  <a:cubicBezTo>
                    <a:pt x="16710" y="57913"/>
                    <a:pt x="17106" y="57837"/>
                    <a:pt x="17478" y="57686"/>
                  </a:cubicBezTo>
                  <a:lnTo>
                    <a:pt x="27563" y="53447"/>
                  </a:lnTo>
                  <a:cubicBezTo>
                    <a:pt x="28349" y="53114"/>
                    <a:pt x="28968" y="52459"/>
                    <a:pt x="29242" y="51649"/>
                  </a:cubicBezTo>
                  <a:cubicBezTo>
                    <a:pt x="31885" y="53126"/>
                    <a:pt x="40041" y="57745"/>
                    <a:pt x="49792" y="63960"/>
                  </a:cubicBezTo>
                  <a:lnTo>
                    <a:pt x="34802" y="83641"/>
                  </a:lnTo>
                  <a:lnTo>
                    <a:pt x="35945" y="84510"/>
                  </a:lnTo>
                  <a:lnTo>
                    <a:pt x="51006" y="64734"/>
                  </a:lnTo>
                  <a:cubicBezTo>
                    <a:pt x="57174" y="68687"/>
                    <a:pt x="63913" y="73247"/>
                    <a:pt x="70247" y="78010"/>
                  </a:cubicBezTo>
                  <a:cubicBezTo>
                    <a:pt x="70890" y="78498"/>
                    <a:pt x="71616" y="78855"/>
                    <a:pt x="72390" y="79057"/>
                  </a:cubicBezTo>
                  <a:lnTo>
                    <a:pt x="76307" y="80117"/>
                  </a:lnTo>
                  <a:cubicBezTo>
                    <a:pt x="76545" y="82439"/>
                    <a:pt x="77391" y="88999"/>
                    <a:pt x="78188" y="95012"/>
                  </a:cubicBezTo>
                  <a:cubicBezTo>
                    <a:pt x="77972" y="95040"/>
                    <a:pt x="77756" y="95051"/>
                    <a:pt x="77540" y="95051"/>
                  </a:cubicBezTo>
                  <a:cubicBezTo>
                    <a:pt x="77387" y="95051"/>
                    <a:pt x="77234" y="95045"/>
                    <a:pt x="77081" y="95035"/>
                  </a:cubicBezTo>
                  <a:lnTo>
                    <a:pt x="65758" y="94047"/>
                  </a:lnTo>
                  <a:cubicBezTo>
                    <a:pt x="64853" y="93964"/>
                    <a:pt x="63984" y="93654"/>
                    <a:pt x="63234" y="93154"/>
                  </a:cubicBezTo>
                  <a:cubicBezTo>
                    <a:pt x="60389" y="91237"/>
                    <a:pt x="55305" y="86570"/>
                    <a:pt x="53221" y="76712"/>
                  </a:cubicBezTo>
                  <a:lnTo>
                    <a:pt x="51816" y="77009"/>
                  </a:lnTo>
                  <a:cubicBezTo>
                    <a:pt x="54007" y="87356"/>
                    <a:pt x="59412" y="92309"/>
                    <a:pt x="62436" y="94345"/>
                  </a:cubicBezTo>
                  <a:cubicBezTo>
                    <a:pt x="63389" y="94976"/>
                    <a:pt x="64484" y="95369"/>
                    <a:pt x="65639" y="95476"/>
                  </a:cubicBezTo>
                  <a:lnTo>
                    <a:pt x="76950" y="96452"/>
                  </a:lnTo>
                  <a:cubicBezTo>
                    <a:pt x="77153" y="96476"/>
                    <a:pt x="77355" y="96476"/>
                    <a:pt x="77545" y="96476"/>
                  </a:cubicBezTo>
                  <a:cubicBezTo>
                    <a:pt x="77831" y="96476"/>
                    <a:pt x="78105" y="96464"/>
                    <a:pt x="78379" y="96429"/>
                  </a:cubicBezTo>
                  <a:cubicBezTo>
                    <a:pt x="79081" y="101691"/>
                    <a:pt x="79700" y="106227"/>
                    <a:pt x="79760" y="106656"/>
                  </a:cubicBezTo>
                  <a:lnTo>
                    <a:pt x="81177" y="106465"/>
                  </a:lnTo>
                  <a:cubicBezTo>
                    <a:pt x="81165" y="106358"/>
                    <a:pt x="80522" y="101620"/>
                    <a:pt x="79784" y="96107"/>
                  </a:cubicBezTo>
                  <a:cubicBezTo>
                    <a:pt x="79879" y="96071"/>
                    <a:pt x="79986" y="96036"/>
                    <a:pt x="80081" y="96000"/>
                  </a:cubicBezTo>
                  <a:lnTo>
                    <a:pt x="83058" y="94809"/>
                  </a:lnTo>
                  <a:cubicBezTo>
                    <a:pt x="84403" y="94273"/>
                    <a:pt x="85535" y="93321"/>
                    <a:pt x="86297" y="92107"/>
                  </a:cubicBezTo>
                  <a:lnTo>
                    <a:pt x="90797" y="84927"/>
                  </a:lnTo>
                  <a:lnTo>
                    <a:pt x="105180" y="93261"/>
                  </a:lnTo>
                  <a:lnTo>
                    <a:pt x="95679" y="95452"/>
                  </a:lnTo>
                  <a:cubicBezTo>
                    <a:pt x="93845" y="95881"/>
                    <a:pt x="92857" y="97845"/>
                    <a:pt x="93595" y="99572"/>
                  </a:cubicBezTo>
                  <a:lnTo>
                    <a:pt x="98024" y="109871"/>
                  </a:lnTo>
                  <a:cubicBezTo>
                    <a:pt x="98250" y="110395"/>
                    <a:pt x="98631" y="110847"/>
                    <a:pt x="99108" y="111180"/>
                  </a:cubicBezTo>
                  <a:lnTo>
                    <a:pt x="129278" y="131385"/>
                  </a:lnTo>
                  <a:lnTo>
                    <a:pt x="130076" y="130195"/>
                  </a:lnTo>
                  <a:lnTo>
                    <a:pt x="99905" y="109990"/>
                  </a:lnTo>
                  <a:cubicBezTo>
                    <a:pt x="99655" y="109823"/>
                    <a:pt x="99465" y="109585"/>
                    <a:pt x="99346" y="109311"/>
                  </a:cubicBezTo>
                  <a:lnTo>
                    <a:pt x="94905" y="98988"/>
                  </a:lnTo>
                  <a:cubicBezTo>
                    <a:pt x="94524" y="98095"/>
                    <a:pt x="95036" y="97060"/>
                    <a:pt x="96000" y="96845"/>
                  </a:cubicBezTo>
                  <a:lnTo>
                    <a:pt x="111562" y="93250"/>
                  </a:lnTo>
                  <a:lnTo>
                    <a:pt x="114752" y="96893"/>
                  </a:lnTo>
                  <a:cubicBezTo>
                    <a:pt x="115800" y="98083"/>
                    <a:pt x="117217" y="98893"/>
                    <a:pt x="118777" y="99167"/>
                  </a:cubicBezTo>
                  <a:cubicBezTo>
                    <a:pt x="124361" y="100179"/>
                    <a:pt x="138113" y="102977"/>
                    <a:pt x="145173" y="107180"/>
                  </a:cubicBezTo>
                  <a:lnTo>
                    <a:pt x="145911" y="105942"/>
                  </a:lnTo>
                  <a:cubicBezTo>
                    <a:pt x="138648" y="101620"/>
                    <a:pt x="124694" y="98786"/>
                    <a:pt x="119027" y="97762"/>
                  </a:cubicBezTo>
                  <a:cubicBezTo>
                    <a:pt x="117789" y="97536"/>
                    <a:pt x="116657" y="96905"/>
                    <a:pt x="115824" y="95952"/>
                  </a:cubicBezTo>
                  <a:lnTo>
                    <a:pt x="112990" y="92714"/>
                  </a:lnTo>
                  <a:cubicBezTo>
                    <a:pt x="113526" y="92345"/>
                    <a:pt x="113931" y="91821"/>
                    <a:pt x="114133" y="91202"/>
                  </a:cubicBezTo>
                  <a:lnTo>
                    <a:pt x="117503" y="81450"/>
                  </a:lnTo>
                  <a:lnTo>
                    <a:pt x="116145" y="80986"/>
                  </a:lnTo>
                  <a:lnTo>
                    <a:pt x="112788" y="90737"/>
                  </a:lnTo>
                  <a:cubicBezTo>
                    <a:pt x="112609" y="91249"/>
                    <a:pt x="112181" y="91630"/>
                    <a:pt x="111657" y="91761"/>
                  </a:cubicBezTo>
                  <a:lnTo>
                    <a:pt x="107228" y="92785"/>
                  </a:lnTo>
                  <a:lnTo>
                    <a:pt x="91476" y="83665"/>
                  </a:lnTo>
                  <a:lnTo>
                    <a:pt x="111228" y="40838"/>
                  </a:lnTo>
                  <a:lnTo>
                    <a:pt x="109930" y="40243"/>
                  </a:lnTo>
                  <a:lnTo>
                    <a:pt x="90237" y="82951"/>
                  </a:lnTo>
                  <a:lnTo>
                    <a:pt x="89094" y="82296"/>
                  </a:lnTo>
                  <a:cubicBezTo>
                    <a:pt x="88618" y="82010"/>
                    <a:pt x="88106" y="81796"/>
                    <a:pt x="87570" y="81653"/>
                  </a:cubicBezTo>
                  <a:lnTo>
                    <a:pt x="77676" y="78998"/>
                  </a:lnTo>
                  <a:cubicBezTo>
                    <a:pt x="77581" y="75795"/>
                    <a:pt x="78998" y="73140"/>
                    <a:pt x="81891" y="71116"/>
                  </a:cubicBezTo>
                  <a:cubicBezTo>
                    <a:pt x="83356" y="70092"/>
                    <a:pt x="84987" y="69330"/>
                    <a:pt x="86713" y="68854"/>
                  </a:cubicBezTo>
                  <a:lnTo>
                    <a:pt x="86547" y="68163"/>
                  </a:lnTo>
                  <a:lnTo>
                    <a:pt x="86380" y="67461"/>
                  </a:lnTo>
                  <a:cubicBezTo>
                    <a:pt x="86273" y="67484"/>
                    <a:pt x="76319" y="69973"/>
                    <a:pt x="76236" y="78605"/>
                  </a:cubicBezTo>
                  <a:lnTo>
                    <a:pt x="72759" y="77676"/>
                  </a:lnTo>
                  <a:cubicBezTo>
                    <a:pt x="72164" y="77510"/>
                    <a:pt x="71592" y="77236"/>
                    <a:pt x="71104" y="76867"/>
                  </a:cubicBezTo>
                  <a:cubicBezTo>
                    <a:pt x="64770" y="72104"/>
                    <a:pt x="58043" y="67544"/>
                    <a:pt x="51876" y="63591"/>
                  </a:cubicBezTo>
                  <a:lnTo>
                    <a:pt x="57221" y="56566"/>
                  </a:lnTo>
                  <a:cubicBezTo>
                    <a:pt x="57829" y="55757"/>
                    <a:pt x="58186" y="54781"/>
                    <a:pt x="58233" y="53769"/>
                  </a:cubicBezTo>
                  <a:lnTo>
                    <a:pt x="59793" y="20693"/>
                  </a:lnTo>
                  <a:cubicBezTo>
                    <a:pt x="59817" y="20324"/>
                    <a:pt x="59793" y="19955"/>
                    <a:pt x="59722" y="19586"/>
                  </a:cubicBezTo>
                  <a:cubicBezTo>
                    <a:pt x="65484" y="15859"/>
                    <a:pt x="70330" y="12513"/>
                    <a:pt x="70723" y="12252"/>
                  </a:cubicBezTo>
                  <a:lnTo>
                    <a:pt x="69914" y="11073"/>
                  </a:lnTo>
                  <a:cubicBezTo>
                    <a:pt x="69818" y="11132"/>
                    <a:pt x="65032" y="14442"/>
                    <a:pt x="59257" y="18169"/>
                  </a:cubicBezTo>
                  <a:cubicBezTo>
                    <a:pt x="59126" y="17907"/>
                    <a:pt x="58960" y="17657"/>
                    <a:pt x="58793" y="17431"/>
                  </a:cubicBezTo>
                  <a:lnTo>
                    <a:pt x="45637" y="0"/>
                  </a:lnTo>
                  <a:lnTo>
                    <a:pt x="43851" y="0"/>
                  </a:lnTo>
                  <a:lnTo>
                    <a:pt x="57638" y="18276"/>
                  </a:lnTo>
                  <a:cubicBezTo>
                    <a:pt x="57805" y="18490"/>
                    <a:pt x="57936" y="18717"/>
                    <a:pt x="58043" y="18955"/>
                  </a:cubicBezTo>
                  <a:cubicBezTo>
                    <a:pt x="52507" y="22515"/>
                    <a:pt x="46327" y="26313"/>
                    <a:pt x="42577" y="28015"/>
                  </a:cubicBezTo>
                  <a:cubicBezTo>
                    <a:pt x="38160" y="30004"/>
                    <a:pt x="33540" y="31504"/>
                    <a:pt x="28789" y="32480"/>
                  </a:cubicBezTo>
                  <a:lnTo>
                    <a:pt x="31802" y="25336"/>
                  </a:lnTo>
                  <a:cubicBezTo>
                    <a:pt x="32314" y="24098"/>
                    <a:pt x="31956" y="22681"/>
                    <a:pt x="30921" y="21836"/>
                  </a:cubicBezTo>
                  <a:cubicBezTo>
                    <a:pt x="31944" y="19967"/>
                    <a:pt x="34195" y="14037"/>
                    <a:pt x="32028" y="143"/>
                  </a:cubicBezTo>
                  <a:lnTo>
                    <a:pt x="32004" y="0"/>
                  </a:lnTo>
                  <a:lnTo>
                    <a:pt x="30551" y="0"/>
                  </a:lnTo>
                  <a:cubicBezTo>
                    <a:pt x="30575" y="119"/>
                    <a:pt x="30587" y="250"/>
                    <a:pt x="30611" y="369"/>
                  </a:cubicBezTo>
                  <a:cubicBezTo>
                    <a:pt x="31944" y="8930"/>
                    <a:pt x="31540" y="14264"/>
                    <a:pt x="30956" y="17216"/>
                  </a:cubicBezTo>
                  <a:cubicBezTo>
                    <a:pt x="30540" y="19360"/>
                    <a:pt x="29980" y="20598"/>
                    <a:pt x="29647" y="21181"/>
                  </a:cubicBezTo>
                  <a:cubicBezTo>
                    <a:pt x="28670" y="20776"/>
                    <a:pt x="27444" y="20288"/>
                    <a:pt x="25991" y="19764"/>
                  </a:cubicBezTo>
                  <a:lnTo>
                    <a:pt x="198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38125" y="846375"/>
              <a:ext cx="7143750" cy="4007650"/>
            </a:xfrm>
            <a:custGeom>
              <a:avLst/>
              <a:gdLst/>
              <a:ahLst/>
              <a:cxnLst/>
              <a:rect l="l" t="t" r="r" b="b"/>
              <a:pathLst>
                <a:path w="285750" h="160306" extrusionOk="0">
                  <a:moveTo>
                    <a:pt x="206332" y="46147"/>
                  </a:moveTo>
                  <a:cubicBezTo>
                    <a:pt x="210549" y="46147"/>
                    <a:pt x="214781" y="46961"/>
                    <a:pt x="219456" y="47863"/>
                  </a:cubicBezTo>
                  <a:cubicBezTo>
                    <a:pt x="225260" y="48982"/>
                    <a:pt x="231640" y="50212"/>
                    <a:pt x="239425" y="50212"/>
                  </a:cubicBezTo>
                  <a:cubicBezTo>
                    <a:pt x="240089" y="50212"/>
                    <a:pt x="240762" y="50204"/>
                    <a:pt x="241447" y="50185"/>
                  </a:cubicBezTo>
                  <a:lnTo>
                    <a:pt x="241447" y="50185"/>
                  </a:lnTo>
                  <a:cubicBezTo>
                    <a:pt x="236792" y="54138"/>
                    <a:pt x="234565" y="60091"/>
                    <a:pt x="232398" y="65877"/>
                  </a:cubicBezTo>
                  <a:cubicBezTo>
                    <a:pt x="231743" y="67627"/>
                    <a:pt x="231077" y="69401"/>
                    <a:pt x="230350" y="71140"/>
                  </a:cubicBezTo>
                  <a:cubicBezTo>
                    <a:pt x="226385" y="71997"/>
                    <a:pt x="222171" y="73092"/>
                    <a:pt x="217527" y="74343"/>
                  </a:cubicBezTo>
                  <a:cubicBezTo>
                    <a:pt x="214840" y="75066"/>
                    <a:pt x="212240" y="75366"/>
                    <a:pt x="209776" y="75366"/>
                  </a:cubicBezTo>
                  <a:cubicBezTo>
                    <a:pt x="197751" y="75366"/>
                    <a:pt x="188944" y="68216"/>
                    <a:pt x="188845" y="68128"/>
                  </a:cubicBezTo>
                  <a:lnTo>
                    <a:pt x="188738" y="68056"/>
                  </a:lnTo>
                  <a:cubicBezTo>
                    <a:pt x="185571" y="65996"/>
                    <a:pt x="182511" y="64079"/>
                    <a:pt x="179534" y="62305"/>
                  </a:cubicBezTo>
                  <a:cubicBezTo>
                    <a:pt x="182261" y="57900"/>
                    <a:pt x="185595" y="54031"/>
                    <a:pt x="190214" y="51090"/>
                  </a:cubicBezTo>
                  <a:cubicBezTo>
                    <a:pt x="196080" y="47356"/>
                    <a:pt x="201195" y="46147"/>
                    <a:pt x="206332" y="46147"/>
                  </a:cubicBezTo>
                  <a:close/>
                  <a:moveTo>
                    <a:pt x="70890" y="35719"/>
                  </a:moveTo>
                  <a:cubicBezTo>
                    <a:pt x="73869" y="37694"/>
                    <a:pt x="82126" y="42045"/>
                    <a:pt x="97429" y="42045"/>
                  </a:cubicBezTo>
                  <a:cubicBezTo>
                    <a:pt x="99188" y="42045"/>
                    <a:pt x="101041" y="41988"/>
                    <a:pt x="102989" y="41862"/>
                  </a:cubicBezTo>
                  <a:cubicBezTo>
                    <a:pt x="105420" y="41710"/>
                    <a:pt x="107915" y="41614"/>
                    <a:pt x="110499" y="41614"/>
                  </a:cubicBezTo>
                  <a:cubicBezTo>
                    <a:pt x="113382" y="41614"/>
                    <a:pt x="116376" y="41734"/>
                    <a:pt x="119515" y="42029"/>
                  </a:cubicBezTo>
                  <a:cubicBezTo>
                    <a:pt x="117610" y="44482"/>
                    <a:pt x="116026" y="47577"/>
                    <a:pt x="114979" y="51637"/>
                  </a:cubicBezTo>
                  <a:cubicBezTo>
                    <a:pt x="112609" y="60734"/>
                    <a:pt x="109442" y="69663"/>
                    <a:pt x="106049" y="77188"/>
                  </a:cubicBezTo>
                  <a:cubicBezTo>
                    <a:pt x="97072" y="74247"/>
                    <a:pt x="88130" y="69854"/>
                    <a:pt x="84046" y="63675"/>
                  </a:cubicBezTo>
                  <a:cubicBezTo>
                    <a:pt x="78689" y="55548"/>
                    <a:pt x="71460" y="54032"/>
                    <a:pt x="66827" y="54032"/>
                  </a:cubicBezTo>
                  <a:cubicBezTo>
                    <a:pt x="65724" y="54032"/>
                    <a:pt x="64768" y="54118"/>
                    <a:pt x="64020" y="54221"/>
                  </a:cubicBezTo>
                  <a:cubicBezTo>
                    <a:pt x="65068" y="50435"/>
                    <a:pt x="66496" y="46958"/>
                    <a:pt x="67889" y="43553"/>
                  </a:cubicBezTo>
                  <a:cubicBezTo>
                    <a:pt x="68937" y="41017"/>
                    <a:pt x="70009" y="38410"/>
                    <a:pt x="70890" y="35719"/>
                  </a:cubicBezTo>
                  <a:close/>
                  <a:moveTo>
                    <a:pt x="122087" y="42315"/>
                  </a:moveTo>
                  <a:cubicBezTo>
                    <a:pt x="136255" y="44029"/>
                    <a:pt x="153448" y="49423"/>
                    <a:pt x="176594" y="63055"/>
                  </a:cubicBezTo>
                  <a:cubicBezTo>
                    <a:pt x="174319" y="67092"/>
                    <a:pt x="172438" y="71485"/>
                    <a:pt x="170533" y="75974"/>
                  </a:cubicBezTo>
                  <a:cubicBezTo>
                    <a:pt x="166176" y="86165"/>
                    <a:pt x="161687" y="96702"/>
                    <a:pt x="151674" y="104430"/>
                  </a:cubicBezTo>
                  <a:cubicBezTo>
                    <a:pt x="150174" y="105596"/>
                    <a:pt x="148792" y="106751"/>
                    <a:pt x="147530" y="107894"/>
                  </a:cubicBezTo>
                  <a:cubicBezTo>
                    <a:pt x="146637" y="106561"/>
                    <a:pt x="146018" y="105239"/>
                    <a:pt x="145709" y="104025"/>
                  </a:cubicBezTo>
                  <a:cubicBezTo>
                    <a:pt x="145149" y="101822"/>
                    <a:pt x="143518" y="96155"/>
                    <a:pt x="140387" y="91118"/>
                  </a:cubicBezTo>
                  <a:cubicBezTo>
                    <a:pt x="136910" y="85511"/>
                    <a:pt x="132731" y="82439"/>
                    <a:pt x="127980" y="81974"/>
                  </a:cubicBezTo>
                  <a:cubicBezTo>
                    <a:pt x="123956" y="81582"/>
                    <a:pt x="116169" y="80296"/>
                    <a:pt x="108109" y="77843"/>
                  </a:cubicBezTo>
                  <a:cubicBezTo>
                    <a:pt x="111609" y="70021"/>
                    <a:pt x="114812" y="60865"/>
                    <a:pt x="117050" y="52185"/>
                  </a:cubicBezTo>
                  <a:cubicBezTo>
                    <a:pt x="118181" y="47839"/>
                    <a:pt x="119944" y="44708"/>
                    <a:pt x="122087" y="42315"/>
                  </a:cubicBezTo>
                  <a:close/>
                  <a:moveTo>
                    <a:pt x="178451" y="64163"/>
                  </a:moveTo>
                  <a:cubicBezTo>
                    <a:pt x="181380" y="65925"/>
                    <a:pt x="184404" y="67806"/>
                    <a:pt x="187523" y="69830"/>
                  </a:cubicBezTo>
                  <a:cubicBezTo>
                    <a:pt x="188395" y="70535"/>
                    <a:pt x="197316" y="77543"/>
                    <a:pt x="209654" y="77543"/>
                  </a:cubicBezTo>
                  <a:cubicBezTo>
                    <a:pt x="212321" y="77543"/>
                    <a:pt x="215147" y="77216"/>
                    <a:pt x="218087" y="76426"/>
                  </a:cubicBezTo>
                  <a:cubicBezTo>
                    <a:pt x="222111" y="75343"/>
                    <a:pt x="225778" y="74378"/>
                    <a:pt x="229255" y="73592"/>
                  </a:cubicBezTo>
                  <a:lnTo>
                    <a:pt x="229255" y="73592"/>
                  </a:lnTo>
                  <a:cubicBezTo>
                    <a:pt x="227481" y="77271"/>
                    <a:pt x="225231" y="80677"/>
                    <a:pt x="221849" y="83272"/>
                  </a:cubicBezTo>
                  <a:cubicBezTo>
                    <a:pt x="216622" y="87285"/>
                    <a:pt x="211395" y="93512"/>
                    <a:pt x="206335" y="101775"/>
                  </a:cubicBezTo>
                  <a:cubicBezTo>
                    <a:pt x="204109" y="105382"/>
                    <a:pt x="202085" y="109121"/>
                    <a:pt x="200299" y="112954"/>
                  </a:cubicBezTo>
                  <a:cubicBezTo>
                    <a:pt x="197715" y="117562"/>
                    <a:pt x="194774" y="121944"/>
                    <a:pt x="191488" y="126075"/>
                  </a:cubicBezTo>
                  <a:cubicBezTo>
                    <a:pt x="184273" y="121396"/>
                    <a:pt x="176427" y="118789"/>
                    <a:pt x="168878" y="118789"/>
                  </a:cubicBezTo>
                  <a:cubicBezTo>
                    <a:pt x="159972" y="118789"/>
                    <a:pt x="152781" y="114359"/>
                    <a:pt x="148816" y="109633"/>
                  </a:cubicBezTo>
                  <a:cubicBezTo>
                    <a:pt x="150078" y="108478"/>
                    <a:pt x="151459" y="107311"/>
                    <a:pt x="152983" y="106132"/>
                  </a:cubicBezTo>
                  <a:cubicBezTo>
                    <a:pt x="163449" y="98072"/>
                    <a:pt x="168057" y="87273"/>
                    <a:pt x="172510" y="76819"/>
                  </a:cubicBezTo>
                  <a:cubicBezTo>
                    <a:pt x="174391" y="72402"/>
                    <a:pt x="176224" y="68104"/>
                    <a:pt x="178451" y="64163"/>
                  </a:cubicBezTo>
                  <a:close/>
                  <a:moveTo>
                    <a:pt x="66941" y="56160"/>
                  </a:moveTo>
                  <a:cubicBezTo>
                    <a:pt x="67878" y="56160"/>
                    <a:pt x="68816" y="56232"/>
                    <a:pt x="69747" y="56376"/>
                  </a:cubicBezTo>
                  <a:cubicBezTo>
                    <a:pt x="74867" y="57174"/>
                    <a:pt x="79081" y="60031"/>
                    <a:pt x="82272" y="64865"/>
                  </a:cubicBezTo>
                  <a:cubicBezTo>
                    <a:pt x="86642" y="71497"/>
                    <a:pt x="95869" y="76117"/>
                    <a:pt x="105144" y="79188"/>
                  </a:cubicBezTo>
                  <a:cubicBezTo>
                    <a:pt x="100953" y="88082"/>
                    <a:pt x="96536" y="94690"/>
                    <a:pt x="93012" y="96691"/>
                  </a:cubicBezTo>
                  <a:cubicBezTo>
                    <a:pt x="91226" y="97691"/>
                    <a:pt x="89702" y="98286"/>
                    <a:pt x="88356" y="98810"/>
                  </a:cubicBezTo>
                  <a:cubicBezTo>
                    <a:pt x="83915" y="100512"/>
                    <a:pt x="80998" y="101644"/>
                    <a:pt x="75998" y="113002"/>
                  </a:cubicBezTo>
                  <a:cubicBezTo>
                    <a:pt x="73200" y="119336"/>
                    <a:pt x="66306" y="123908"/>
                    <a:pt x="56567" y="125873"/>
                  </a:cubicBezTo>
                  <a:cubicBezTo>
                    <a:pt x="53386" y="126504"/>
                    <a:pt x="50159" y="126826"/>
                    <a:pt x="46921" y="126826"/>
                  </a:cubicBezTo>
                  <a:cubicBezTo>
                    <a:pt x="46862" y="126826"/>
                    <a:pt x="46803" y="126825"/>
                    <a:pt x="46744" y="126825"/>
                  </a:cubicBezTo>
                  <a:cubicBezTo>
                    <a:pt x="47411" y="111859"/>
                    <a:pt x="40267" y="94952"/>
                    <a:pt x="32314" y="84749"/>
                  </a:cubicBezTo>
                  <a:lnTo>
                    <a:pt x="32314" y="84749"/>
                  </a:lnTo>
                  <a:cubicBezTo>
                    <a:pt x="33647" y="85046"/>
                    <a:pt x="35004" y="85201"/>
                    <a:pt x="36362" y="85201"/>
                  </a:cubicBezTo>
                  <a:cubicBezTo>
                    <a:pt x="40005" y="85201"/>
                    <a:pt x="43732" y="84141"/>
                    <a:pt x="47399" y="82034"/>
                  </a:cubicBezTo>
                  <a:cubicBezTo>
                    <a:pt x="55305" y="77498"/>
                    <a:pt x="61901" y="68425"/>
                    <a:pt x="62734" y="60924"/>
                  </a:cubicBezTo>
                  <a:cubicBezTo>
                    <a:pt x="62901" y="59436"/>
                    <a:pt x="63151" y="57960"/>
                    <a:pt x="63472" y="56495"/>
                  </a:cubicBezTo>
                  <a:cubicBezTo>
                    <a:pt x="64619" y="56271"/>
                    <a:pt x="65779" y="56160"/>
                    <a:pt x="66941" y="56160"/>
                  </a:cubicBezTo>
                  <a:close/>
                  <a:moveTo>
                    <a:pt x="107192" y="79843"/>
                  </a:moveTo>
                  <a:cubicBezTo>
                    <a:pt x="115395" y="82355"/>
                    <a:pt x="123361" y="83677"/>
                    <a:pt x="127766" y="84106"/>
                  </a:cubicBezTo>
                  <a:cubicBezTo>
                    <a:pt x="138184" y="85130"/>
                    <a:pt x="142804" y="101310"/>
                    <a:pt x="143625" y="104549"/>
                  </a:cubicBezTo>
                  <a:cubicBezTo>
                    <a:pt x="144006" y="106049"/>
                    <a:pt x="144804" y="107704"/>
                    <a:pt x="145971" y="109359"/>
                  </a:cubicBezTo>
                  <a:cubicBezTo>
                    <a:pt x="141744" y="113478"/>
                    <a:pt x="138886" y="117443"/>
                    <a:pt x="136291" y="121039"/>
                  </a:cubicBezTo>
                  <a:cubicBezTo>
                    <a:pt x="129885" y="129873"/>
                    <a:pt x="124825" y="136874"/>
                    <a:pt x="104394" y="141779"/>
                  </a:cubicBezTo>
                  <a:cubicBezTo>
                    <a:pt x="101977" y="142363"/>
                    <a:pt x="99608" y="143101"/>
                    <a:pt x="97286" y="143970"/>
                  </a:cubicBezTo>
                  <a:cubicBezTo>
                    <a:pt x="97048" y="142720"/>
                    <a:pt x="96822" y="141446"/>
                    <a:pt x="96607" y="140184"/>
                  </a:cubicBezTo>
                  <a:cubicBezTo>
                    <a:pt x="95214" y="132171"/>
                    <a:pt x="93917" y="124611"/>
                    <a:pt x="89047" y="122337"/>
                  </a:cubicBezTo>
                  <a:cubicBezTo>
                    <a:pt x="82975" y="119515"/>
                    <a:pt x="80201" y="112073"/>
                    <a:pt x="79617" y="110311"/>
                  </a:cubicBezTo>
                  <a:cubicBezTo>
                    <a:pt x="83249" y="103072"/>
                    <a:pt x="85570" y="102179"/>
                    <a:pt x="89118" y="100810"/>
                  </a:cubicBezTo>
                  <a:cubicBezTo>
                    <a:pt x="90535" y="100262"/>
                    <a:pt x="92142" y="99631"/>
                    <a:pt x="94059" y="98548"/>
                  </a:cubicBezTo>
                  <a:cubicBezTo>
                    <a:pt x="98762" y="95881"/>
                    <a:pt x="103465" y="87618"/>
                    <a:pt x="106573" y="81153"/>
                  </a:cubicBezTo>
                  <a:cubicBezTo>
                    <a:pt x="106787" y="80724"/>
                    <a:pt x="106990" y="80284"/>
                    <a:pt x="107192" y="79843"/>
                  </a:cubicBezTo>
                  <a:close/>
                  <a:moveTo>
                    <a:pt x="152198" y="0"/>
                  </a:moveTo>
                  <a:cubicBezTo>
                    <a:pt x="151602" y="2238"/>
                    <a:pt x="151055" y="4453"/>
                    <a:pt x="150519" y="6608"/>
                  </a:cubicBezTo>
                  <a:cubicBezTo>
                    <a:pt x="148888" y="13299"/>
                    <a:pt x="147340" y="19598"/>
                    <a:pt x="144959" y="23979"/>
                  </a:cubicBezTo>
                  <a:cubicBezTo>
                    <a:pt x="142458" y="28587"/>
                    <a:pt x="137910" y="30623"/>
                    <a:pt x="133088" y="32778"/>
                  </a:cubicBezTo>
                  <a:cubicBezTo>
                    <a:pt x="129099" y="34564"/>
                    <a:pt x="124801" y="36469"/>
                    <a:pt x="121265" y="40041"/>
                  </a:cubicBezTo>
                  <a:cubicBezTo>
                    <a:pt x="117508" y="39626"/>
                    <a:pt x="113957" y="39463"/>
                    <a:pt x="110558" y="39463"/>
                  </a:cubicBezTo>
                  <a:cubicBezTo>
                    <a:pt x="107904" y="39463"/>
                    <a:pt x="105342" y="39563"/>
                    <a:pt x="102846" y="39719"/>
                  </a:cubicBezTo>
                  <a:cubicBezTo>
                    <a:pt x="100996" y="39837"/>
                    <a:pt x="99235" y="39891"/>
                    <a:pt x="97561" y="39891"/>
                  </a:cubicBezTo>
                  <a:cubicBezTo>
                    <a:pt x="81624" y="39891"/>
                    <a:pt x="73581" y="34994"/>
                    <a:pt x="71545" y="33540"/>
                  </a:cubicBezTo>
                  <a:cubicBezTo>
                    <a:pt x="71628" y="33242"/>
                    <a:pt x="71711" y="32957"/>
                    <a:pt x="71783" y="32659"/>
                  </a:cubicBezTo>
                  <a:cubicBezTo>
                    <a:pt x="73021" y="27849"/>
                    <a:pt x="72616" y="24265"/>
                    <a:pt x="72092" y="19729"/>
                  </a:cubicBezTo>
                  <a:cubicBezTo>
                    <a:pt x="71568" y="15121"/>
                    <a:pt x="70914" y="9430"/>
                    <a:pt x="71557" y="12"/>
                  </a:cubicBezTo>
                  <a:lnTo>
                    <a:pt x="69402" y="12"/>
                  </a:lnTo>
                  <a:cubicBezTo>
                    <a:pt x="68771" y="9537"/>
                    <a:pt x="69425" y="15300"/>
                    <a:pt x="69961" y="19967"/>
                  </a:cubicBezTo>
                  <a:cubicBezTo>
                    <a:pt x="70473" y="24455"/>
                    <a:pt x="70854" y="27706"/>
                    <a:pt x="69711" y="32123"/>
                  </a:cubicBezTo>
                  <a:cubicBezTo>
                    <a:pt x="68771" y="35778"/>
                    <a:pt x="67377" y="39160"/>
                    <a:pt x="65901" y="42743"/>
                  </a:cubicBezTo>
                  <a:cubicBezTo>
                    <a:pt x="63663" y="48185"/>
                    <a:pt x="61341" y="53828"/>
                    <a:pt x="60591" y="60686"/>
                  </a:cubicBezTo>
                  <a:cubicBezTo>
                    <a:pt x="59746" y="68235"/>
                    <a:pt x="52685" y="76521"/>
                    <a:pt x="46327" y="80165"/>
                  </a:cubicBezTo>
                  <a:cubicBezTo>
                    <a:pt x="43757" y="81642"/>
                    <a:pt x="40276" y="83040"/>
                    <a:pt x="36322" y="83040"/>
                  </a:cubicBezTo>
                  <a:cubicBezTo>
                    <a:pt x="34159" y="83040"/>
                    <a:pt x="31854" y="82622"/>
                    <a:pt x="29480" y="81570"/>
                  </a:cubicBezTo>
                  <a:cubicBezTo>
                    <a:pt x="23003" y="78688"/>
                    <a:pt x="19074" y="75724"/>
                    <a:pt x="15609" y="73092"/>
                  </a:cubicBezTo>
                  <a:cubicBezTo>
                    <a:pt x="10978" y="69580"/>
                    <a:pt x="7299" y="66782"/>
                    <a:pt x="0" y="66211"/>
                  </a:cubicBezTo>
                  <a:lnTo>
                    <a:pt x="0" y="68366"/>
                  </a:lnTo>
                  <a:cubicBezTo>
                    <a:pt x="6548" y="68925"/>
                    <a:pt x="9835" y="71414"/>
                    <a:pt x="14311" y="74807"/>
                  </a:cubicBezTo>
                  <a:cubicBezTo>
                    <a:pt x="17836" y="77462"/>
                    <a:pt x="21824" y="80486"/>
                    <a:pt x="28396" y="83439"/>
                  </a:cubicBezTo>
                  <a:cubicBezTo>
                    <a:pt x="36933" y="92797"/>
                    <a:pt x="45327" y="110930"/>
                    <a:pt x="44589" y="126789"/>
                  </a:cubicBezTo>
                  <a:cubicBezTo>
                    <a:pt x="39564" y="126587"/>
                    <a:pt x="34707" y="125658"/>
                    <a:pt x="30682" y="124039"/>
                  </a:cubicBezTo>
                  <a:cubicBezTo>
                    <a:pt x="24764" y="121675"/>
                    <a:pt x="18677" y="120948"/>
                    <a:pt x="13434" y="120948"/>
                  </a:cubicBezTo>
                  <a:cubicBezTo>
                    <a:pt x="7190" y="120948"/>
                    <a:pt x="2142" y="121979"/>
                    <a:pt x="0" y="122503"/>
                  </a:cubicBezTo>
                  <a:lnTo>
                    <a:pt x="0" y="124718"/>
                  </a:lnTo>
                  <a:cubicBezTo>
                    <a:pt x="1583" y="124319"/>
                    <a:pt x="6855" y="123139"/>
                    <a:pt x="13479" y="123139"/>
                  </a:cubicBezTo>
                  <a:cubicBezTo>
                    <a:pt x="18509" y="123139"/>
                    <a:pt x="24319" y="123819"/>
                    <a:pt x="29885" y="126039"/>
                  </a:cubicBezTo>
                  <a:cubicBezTo>
                    <a:pt x="34111" y="127742"/>
                    <a:pt x="39195" y="128718"/>
                    <a:pt x="44458" y="128933"/>
                  </a:cubicBezTo>
                  <a:cubicBezTo>
                    <a:pt x="43994" y="137505"/>
                    <a:pt x="45851" y="140244"/>
                    <a:pt x="47816" y="143161"/>
                  </a:cubicBezTo>
                  <a:cubicBezTo>
                    <a:pt x="49506" y="145661"/>
                    <a:pt x="51411" y="148483"/>
                    <a:pt x="52185" y="156043"/>
                  </a:cubicBezTo>
                  <a:cubicBezTo>
                    <a:pt x="52340" y="157460"/>
                    <a:pt x="52352" y="158889"/>
                    <a:pt x="52233" y="160306"/>
                  </a:cubicBezTo>
                  <a:lnTo>
                    <a:pt x="54376" y="160306"/>
                  </a:lnTo>
                  <a:cubicBezTo>
                    <a:pt x="54507" y="158817"/>
                    <a:pt x="54483" y="157305"/>
                    <a:pt x="54328" y="155817"/>
                  </a:cubicBezTo>
                  <a:cubicBezTo>
                    <a:pt x="53495" y="147733"/>
                    <a:pt x="51423" y="144661"/>
                    <a:pt x="49601" y="141958"/>
                  </a:cubicBezTo>
                  <a:cubicBezTo>
                    <a:pt x="47685" y="139136"/>
                    <a:pt x="46161" y="136874"/>
                    <a:pt x="46613" y="128980"/>
                  </a:cubicBezTo>
                  <a:lnTo>
                    <a:pt x="46732" y="128980"/>
                  </a:lnTo>
                  <a:cubicBezTo>
                    <a:pt x="46791" y="128980"/>
                    <a:pt x="46851" y="128981"/>
                    <a:pt x="46910" y="128981"/>
                  </a:cubicBezTo>
                  <a:cubicBezTo>
                    <a:pt x="50292" y="128981"/>
                    <a:pt x="53672" y="128647"/>
                    <a:pt x="56995" y="127980"/>
                  </a:cubicBezTo>
                  <a:cubicBezTo>
                    <a:pt x="67437" y="125873"/>
                    <a:pt x="74878" y="120860"/>
                    <a:pt x="77962" y="113871"/>
                  </a:cubicBezTo>
                  <a:cubicBezTo>
                    <a:pt x="78093" y="113574"/>
                    <a:pt x="78212" y="113288"/>
                    <a:pt x="78343" y="113014"/>
                  </a:cubicBezTo>
                  <a:cubicBezTo>
                    <a:pt x="79700" y="116252"/>
                    <a:pt x="82713" y="121753"/>
                    <a:pt x="88130" y="124289"/>
                  </a:cubicBezTo>
                  <a:cubicBezTo>
                    <a:pt x="91976" y="126075"/>
                    <a:pt x="93262" y="133433"/>
                    <a:pt x="94488" y="140553"/>
                  </a:cubicBezTo>
                  <a:cubicBezTo>
                    <a:pt x="94738" y="141958"/>
                    <a:pt x="94976" y="143375"/>
                    <a:pt x="95250" y="144780"/>
                  </a:cubicBezTo>
                  <a:cubicBezTo>
                    <a:pt x="86166" y="148590"/>
                    <a:pt x="78748" y="154269"/>
                    <a:pt x="71819" y="160306"/>
                  </a:cubicBezTo>
                  <a:lnTo>
                    <a:pt x="75117" y="160306"/>
                  </a:lnTo>
                  <a:cubicBezTo>
                    <a:pt x="81260" y="155091"/>
                    <a:pt x="87868" y="150280"/>
                    <a:pt x="95691" y="146935"/>
                  </a:cubicBezTo>
                  <a:cubicBezTo>
                    <a:pt x="96369" y="150102"/>
                    <a:pt x="97238" y="153078"/>
                    <a:pt x="98512" y="155448"/>
                  </a:cubicBezTo>
                  <a:cubicBezTo>
                    <a:pt x="99453" y="157186"/>
                    <a:pt x="100727" y="158805"/>
                    <a:pt x="102179" y="160306"/>
                  </a:cubicBezTo>
                  <a:lnTo>
                    <a:pt x="105311" y="160306"/>
                  </a:lnTo>
                  <a:cubicBezTo>
                    <a:pt x="103322" y="158531"/>
                    <a:pt x="101572" y="156555"/>
                    <a:pt x="100417" y="154424"/>
                  </a:cubicBezTo>
                  <a:cubicBezTo>
                    <a:pt x="99203" y="152197"/>
                    <a:pt x="98381" y="149257"/>
                    <a:pt x="97715" y="146113"/>
                  </a:cubicBezTo>
                  <a:cubicBezTo>
                    <a:pt x="100060" y="145208"/>
                    <a:pt x="102465" y="144470"/>
                    <a:pt x="104906" y="143887"/>
                  </a:cubicBezTo>
                  <a:cubicBezTo>
                    <a:pt x="126111" y="138779"/>
                    <a:pt x="131636" y="131147"/>
                    <a:pt x="138029" y="122301"/>
                  </a:cubicBezTo>
                  <a:cubicBezTo>
                    <a:pt x="140660" y="118669"/>
                    <a:pt x="143351" y="114955"/>
                    <a:pt x="147304" y="111085"/>
                  </a:cubicBezTo>
                  <a:cubicBezTo>
                    <a:pt x="151674" y="116205"/>
                    <a:pt x="159401" y="120932"/>
                    <a:pt x="168890" y="120932"/>
                  </a:cubicBezTo>
                  <a:cubicBezTo>
                    <a:pt x="175962" y="120932"/>
                    <a:pt x="183332" y="123384"/>
                    <a:pt x="190131" y="127754"/>
                  </a:cubicBezTo>
                  <a:cubicBezTo>
                    <a:pt x="181951" y="137600"/>
                    <a:pt x="171712" y="146161"/>
                    <a:pt x="159508" y="153305"/>
                  </a:cubicBezTo>
                  <a:cubicBezTo>
                    <a:pt x="155079" y="155888"/>
                    <a:pt x="150507" y="158222"/>
                    <a:pt x="145816" y="160306"/>
                  </a:cubicBezTo>
                  <a:lnTo>
                    <a:pt x="150924" y="160306"/>
                  </a:lnTo>
                  <a:cubicBezTo>
                    <a:pt x="154055" y="158782"/>
                    <a:pt x="157305" y="157079"/>
                    <a:pt x="160603" y="155150"/>
                  </a:cubicBezTo>
                  <a:cubicBezTo>
                    <a:pt x="173105" y="147852"/>
                    <a:pt x="183571" y="139077"/>
                    <a:pt x="191929" y="128956"/>
                  </a:cubicBezTo>
                  <a:cubicBezTo>
                    <a:pt x="197156" y="132635"/>
                    <a:pt x="202001" y="137469"/>
                    <a:pt x="206061" y="143208"/>
                  </a:cubicBezTo>
                  <a:cubicBezTo>
                    <a:pt x="209752" y="148411"/>
                    <a:pt x="211741" y="153221"/>
                    <a:pt x="213503" y="157460"/>
                  </a:cubicBezTo>
                  <a:cubicBezTo>
                    <a:pt x="213908" y="158436"/>
                    <a:pt x="214301" y="159389"/>
                    <a:pt x="214694" y="160306"/>
                  </a:cubicBezTo>
                  <a:lnTo>
                    <a:pt x="217051" y="160306"/>
                  </a:lnTo>
                  <a:cubicBezTo>
                    <a:pt x="216527" y="159139"/>
                    <a:pt x="216015" y="157924"/>
                    <a:pt x="215479" y="156638"/>
                  </a:cubicBezTo>
                  <a:cubicBezTo>
                    <a:pt x="213681" y="152293"/>
                    <a:pt x="211634" y="147375"/>
                    <a:pt x="207812" y="141958"/>
                  </a:cubicBezTo>
                  <a:cubicBezTo>
                    <a:pt x="203645" y="136064"/>
                    <a:pt x="198656" y="131100"/>
                    <a:pt x="193262" y="127290"/>
                  </a:cubicBezTo>
                  <a:cubicBezTo>
                    <a:pt x="196596" y="123087"/>
                    <a:pt x="199573" y="118622"/>
                    <a:pt x="202192" y="113955"/>
                  </a:cubicBezTo>
                  <a:lnTo>
                    <a:pt x="202228" y="113871"/>
                  </a:lnTo>
                  <a:cubicBezTo>
                    <a:pt x="202323" y="113669"/>
                    <a:pt x="211157" y="94166"/>
                    <a:pt x="223147" y="84963"/>
                  </a:cubicBezTo>
                  <a:cubicBezTo>
                    <a:pt x="227350" y="81736"/>
                    <a:pt x="229898" y="77510"/>
                    <a:pt x="231874" y="73021"/>
                  </a:cubicBezTo>
                  <a:cubicBezTo>
                    <a:pt x="236684" y="72039"/>
                    <a:pt x="241148" y="71454"/>
                    <a:pt x="245662" y="71454"/>
                  </a:cubicBezTo>
                  <a:cubicBezTo>
                    <a:pt x="249963" y="71454"/>
                    <a:pt x="254309" y="71986"/>
                    <a:pt x="259044" y="73211"/>
                  </a:cubicBezTo>
                  <a:cubicBezTo>
                    <a:pt x="266688" y="75188"/>
                    <a:pt x="271308" y="81332"/>
                    <a:pt x="275368" y="86749"/>
                  </a:cubicBezTo>
                  <a:cubicBezTo>
                    <a:pt x="278737" y="91226"/>
                    <a:pt x="281642" y="95107"/>
                    <a:pt x="285643" y="95714"/>
                  </a:cubicBezTo>
                  <a:lnTo>
                    <a:pt x="285750" y="95012"/>
                  </a:lnTo>
                  <a:lnTo>
                    <a:pt x="285750" y="93547"/>
                  </a:lnTo>
                  <a:cubicBezTo>
                    <a:pt x="282714" y="92940"/>
                    <a:pt x="280095" y="89463"/>
                    <a:pt x="277082" y="85451"/>
                  </a:cubicBezTo>
                  <a:cubicBezTo>
                    <a:pt x="273010" y="80034"/>
                    <a:pt x="267950" y="73295"/>
                    <a:pt x="259568" y="71128"/>
                  </a:cubicBezTo>
                  <a:cubicBezTo>
                    <a:pt x="254628" y="69848"/>
                    <a:pt x="250112" y="69296"/>
                    <a:pt x="245656" y="69296"/>
                  </a:cubicBezTo>
                  <a:cubicBezTo>
                    <a:pt x="241445" y="69296"/>
                    <a:pt x="237288" y="69789"/>
                    <a:pt x="232874" y="70628"/>
                  </a:cubicBezTo>
                  <a:cubicBezTo>
                    <a:pt x="233410" y="69294"/>
                    <a:pt x="233910" y="67961"/>
                    <a:pt x="234410" y="66627"/>
                  </a:cubicBezTo>
                  <a:cubicBezTo>
                    <a:pt x="236982" y="59746"/>
                    <a:pt x="239411" y="53245"/>
                    <a:pt x="245566" y="49959"/>
                  </a:cubicBezTo>
                  <a:cubicBezTo>
                    <a:pt x="246221" y="49911"/>
                    <a:pt x="246888" y="49840"/>
                    <a:pt x="247567" y="49768"/>
                  </a:cubicBezTo>
                  <a:cubicBezTo>
                    <a:pt x="264045" y="47982"/>
                    <a:pt x="269724" y="38957"/>
                    <a:pt x="271641" y="33742"/>
                  </a:cubicBezTo>
                  <a:cubicBezTo>
                    <a:pt x="274487" y="26003"/>
                    <a:pt x="272879" y="16824"/>
                    <a:pt x="267748" y="11394"/>
                  </a:cubicBezTo>
                  <a:cubicBezTo>
                    <a:pt x="265164" y="8668"/>
                    <a:pt x="261807" y="4644"/>
                    <a:pt x="258520" y="12"/>
                  </a:cubicBezTo>
                  <a:lnTo>
                    <a:pt x="255901" y="12"/>
                  </a:lnTo>
                  <a:cubicBezTo>
                    <a:pt x="259818" y="5632"/>
                    <a:pt x="263759" y="10299"/>
                    <a:pt x="266200" y="12871"/>
                  </a:cubicBezTo>
                  <a:cubicBezTo>
                    <a:pt x="270724" y="17645"/>
                    <a:pt x="272165" y="26122"/>
                    <a:pt x="269641" y="32992"/>
                  </a:cubicBezTo>
                  <a:cubicBezTo>
                    <a:pt x="266617" y="41208"/>
                    <a:pt x="258699" y="46399"/>
                    <a:pt x="247340" y="47625"/>
                  </a:cubicBezTo>
                  <a:cubicBezTo>
                    <a:pt x="244541" y="47930"/>
                    <a:pt x="241911" y="48060"/>
                    <a:pt x="239424" y="48060"/>
                  </a:cubicBezTo>
                  <a:cubicBezTo>
                    <a:pt x="231823" y="48060"/>
                    <a:pt x="225561" y="46850"/>
                    <a:pt x="219873" y="45756"/>
                  </a:cubicBezTo>
                  <a:cubicBezTo>
                    <a:pt x="215191" y="44857"/>
                    <a:pt x="210798" y="44011"/>
                    <a:pt x="206344" y="44011"/>
                  </a:cubicBezTo>
                  <a:cubicBezTo>
                    <a:pt x="200887" y="44011"/>
                    <a:pt x="195340" y="45281"/>
                    <a:pt x="189059" y="49280"/>
                  </a:cubicBezTo>
                  <a:cubicBezTo>
                    <a:pt x="184094" y="52435"/>
                    <a:pt x="180546" y="56555"/>
                    <a:pt x="177689" y="61198"/>
                  </a:cubicBezTo>
                  <a:cubicBezTo>
                    <a:pt x="155138" y="47923"/>
                    <a:pt x="138136" y="42362"/>
                    <a:pt x="124051" y="40386"/>
                  </a:cubicBezTo>
                  <a:cubicBezTo>
                    <a:pt x="127040" y="37826"/>
                    <a:pt x="130528" y="36266"/>
                    <a:pt x="133957" y="34731"/>
                  </a:cubicBezTo>
                  <a:cubicBezTo>
                    <a:pt x="139125" y="32421"/>
                    <a:pt x="144006" y="30242"/>
                    <a:pt x="146852" y="24991"/>
                  </a:cubicBezTo>
                  <a:cubicBezTo>
                    <a:pt x="149352" y="20372"/>
                    <a:pt x="150936" y="13942"/>
                    <a:pt x="152614" y="7120"/>
                  </a:cubicBezTo>
                  <a:cubicBezTo>
                    <a:pt x="153186" y="4798"/>
                    <a:pt x="153781" y="2405"/>
                    <a:pt x="1544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3964475" y="2017650"/>
              <a:ext cx="345600" cy="183375"/>
            </a:xfrm>
            <a:custGeom>
              <a:avLst/>
              <a:gdLst/>
              <a:ahLst/>
              <a:cxnLst/>
              <a:rect l="l" t="t" r="r" b="b"/>
              <a:pathLst>
                <a:path w="13824" h="7335" extrusionOk="0">
                  <a:moveTo>
                    <a:pt x="0" y="0"/>
                  </a:moveTo>
                  <a:lnTo>
                    <a:pt x="0" y="7334"/>
                  </a:lnTo>
                  <a:lnTo>
                    <a:pt x="13824" y="7334"/>
                  </a:lnTo>
                  <a:lnTo>
                    <a:pt x="13824" y="0"/>
                  </a:lnTo>
                  <a:close/>
                </a:path>
              </a:pathLst>
            </a:custGeom>
            <a:solidFill>
              <a:srgbClr val="539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532575" y="3022525"/>
              <a:ext cx="335475" cy="183375"/>
            </a:xfrm>
            <a:custGeom>
              <a:avLst/>
              <a:gdLst/>
              <a:ahLst/>
              <a:cxnLst/>
              <a:rect l="l" t="t" r="r" b="b"/>
              <a:pathLst>
                <a:path w="13419" h="7335" extrusionOk="0">
                  <a:moveTo>
                    <a:pt x="0" y="1"/>
                  </a:moveTo>
                  <a:lnTo>
                    <a:pt x="0" y="7335"/>
                  </a:lnTo>
                  <a:lnTo>
                    <a:pt x="13419" y="7335"/>
                  </a:lnTo>
                  <a:lnTo>
                    <a:pt x="13419" y="1"/>
                  </a:lnTo>
                  <a:close/>
                </a:path>
              </a:pathLst>
            </a:custGeom>
            <a:solidFill>
              <a:srgbClr val="539E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37655" y="3807866"/>
              <a:ext cx="335800" cy="183375"/>
            </a:xfrm>
            <a:custGeom>
              <a:avLst/>
              <a:gdLst/>
              <a:ahLst/>
              <a:cxnLst/>
              <a:rect l="l" t="t" r="r" b="b"/>
              <a:pathLst>
                <a:path w="13432" h="7335" extrusionOk="0">
                  <a:moveTo>
                    <a:pt x="1" y="0"/>
                  </a:moveTo>
                  <a:lnTo>
                    <a:pt x="1" y="7334"/>
                  </a:lnTo>
                  <a:lnTo>
                    <a:pt x="13431" y="7334"/>
                  </a:lnTo>
                  <a:lnTo>
                    <a:pt x="1343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27547" y="2526708"/>
              <a:ext cx="428650" cy="183400"/>
            </a:xfrm>
            <a:custGeom>
              <a:avLst/>
              <a:gdLst/>
              <a:ahLst/>
              <a:cxnLst/>
              <a:rect l="l" t="t" r="r" b="b"/>
              <a:pathLst>
                <a:path w="17146" h="7336" extrusionOk="0">
                  <a:moveTo>
                    <a:pt x="0" y="1"/>
                  </a:moveTo>
                  <a:lnTo>
                    <a:pt x="0" y="7335"/>
                  </a:lnTo>
                  <a:lnTo>
                    <a:pt x="17145" y="7335"/>
                  </a:lnTo>
                  <a:lnTo>
                    <a:pt x="17145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073413" y="4580450"/>
              <a:ext cx="422100" cy="183675"/>
            </a:xfrm>
            <a:custGeom>
              <a:avLst/>
              <a:gdLst/>
              <a:ahLst/>
              <a:cxnLst/>
              <a:rect l="l" t="t" r="r" b="b"/>
              <a:pathLst>
                <a:path w="16884" h="7347" extrusionOk="0">
                  <a:moveTo>
                    <a:pt x="1" y="1"/>
                  </a:moveTo>
                  <a:lnTo>
                    <a:pt x="1" y="7347"/>
                  </a:lnTo>
                  <a:lnTo>
                    <a:pt x="16884" y="7347"/>
                  </a:lnTo>
                  <a:lnTo>
                    <a:pt x="1688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824522" y="1420252"/>
              <a:ext cx="422400" cy="183675"/>
            </a:xfrm>
            <a:custGeom>
              <a:avLst/>
              <a:gdLst/>
              <a:ahLst/>
              <a:cxnLst/>
              <a:rect l="l" t="t" r="r" b="b"/>
              <a:pathLst>
                <a:path w="16896" h="7347" extrusionOk="0">
                  <a:moveTo>
                    <a:pt x="1" y="1"/>
                  </a:moveTo>
                  <a:lnTo>
                    <a:pt x="1" y="7347"/>
                  </a:lnTo>
                  <a:lnTo>
                    <a:pt x="16896" y="7347"/>
                  </a:lnTo>
                  <a:lnTo>
                    <a:pt x="1689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3846092" y="1029853"/>
              <a:ext cx="319400" cy="183375"/>
            </a:xfrm>
            <a:custGeom>
              <a:avLst/>
              <a:gdLst/>
              <a:ahLst/>
              <a:cxnLst/>
              <a:rect l="l" t="t" r="r" b="b"/>
              <a:pathLst>
                <a:path w="12776" h="7335" extrusionOk="0">
                  <a:moveTo>
                    <a:pt x="0" y="0"/>
                  </a:moveTo>
                  <a:lnTo>
                    <a:pt x="0" y="7335"/>
                  </a:lnTo>
                  <a:lnTo>
                    <a:pt x="12776" y="7335"/>
                  </a:lnTo>
                  <a:lnTo>
                    <a:pt x="1277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1395450" y="1458054"/>
            <a:ext cx="6353100" cy="1865700"/>
          </a:xfrm>
          <a:prstGeom prst="rect">
            <a:avLst/>
          </a:prstGeom>
          <a:solidFill>
            <a:schemeClr val="accent5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7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1178975" y="3542217"/>
            <a:ext cx="6763200" cy="752400"/>
          </a:xfrm>
          <a:prstGeom prst="rect">
            <a:avLst/>
          </a:prstGeom>
          <a:solidFill>
            <a:schemeClr val="accent3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"/>
          <p:cNvSpPr/>
          <p:nvPr/>
        </p:nvSpPr>
        <p:spPr>
          <a:xfrm rot="10800000">
            <a:off x="7317425" y="4569225"/>
            <a:ext cx="4365049" cy="2926215"/>
          </a:xfrm>
          <a:custGeom>
            <a:avLst/>
            <a:gdLst/>
            <a:ahLst/>
            <a:cxnLst/>
            <a:rect l="l" t="t" r="r" b="b"/>
            <a:pathLst>
              <a:path w="108705" h="72873" extrusionOk="0">
                <a:moveTo>
                  <a:pt x="21537" y="1"/>
                </a:moveTo>
                <a:cubicBezTo>
                  <a:pt x="20162" y="1"/>
                  <a:pt x="18789" y="150"/>
                  <a:pt x="17443" y="467"/>
                </a:cubicBezTo>
                <a:cubicBezTo>
                  <a:pt x="14872" y="1098"/>
                  <a:pt x="12455" y="2265"/>
                  <a:pt x="10359" y="3908"/>
                </a:cubicBezTo>
                <a:cubicBezTo>
                  <a:pt x="6704" y="6778"/>
                  <a:pt x="3942" y="10623"/>
                  <a:pt x="2406" y="15005"/>
                </a:cubicBezTo>
                <a:cubicBezTo>
                  <a:pt x="1" y="21887"/>
                  <a:pt x="465" y="29495"/>
                  <a:pt x="2322" y="36531"/>
                </a:cubicBezTo>
                <a:cubicBezTo>
                  <a:pt x="4632" y="45258"/>
                  <a:pt x="9169" y="53486"/>
                  <a:pt x="15872" y="59546"/>
                </a:cubicBezTo>
                <a:cubicBezTo>
                  <a:pt x="23444" y="66392"/>
                  <a:pt x="33433" y="70119"/>
                  <a:pt x="43494" y="71845"/>
                </a:cubicBezTo>
                <a:cubicBezTo>
                  <a:pt x="47363" y="72508"/>
                  <a:pt x="51330" y="72873"/>
                  <a:pt x="55287" y="72873"/>
                </a:cubicBezTo>
                <a:cubicBezTo>
                  <a:pt x="64894" y="72873"/>
                  <a:pt x="74447" y="70724"/>
                  <a:pt x="82416" y="65487"/>
                </a:cubicBezTo>
                <a:cubicBezTo>
                  <a:pt x="89512" y="60832"/>
                  <a:pt x="95001" y="53926"/>
                  <a:pt x="98477" y="46187"/>
                </a:cubicBezTo>
                <a:cubicBezTo>
                  <a:pt x="103121" y="35876"/>
                  <a:pt x="108705" y="15064"/>
                  <a:pt x="94846" y="9135"/>
                </a:cubicBezTo>
                <a:cubicBezTo>
                  <a:pt x="93101" y="8418"/>
                  <a:pt x="91265" y="8067"/>
                  <a:pt x="89441" y="8067"/>
                </a:cubicBezTo>
                <a:cubicBezTo>
                  <a:pt x="86087" y="8067"/>
                  <a:pt x="82776" y="9253"/>
                  <a:pt x="80154" y="11528"/>
                </a:cubicBezTo>
                <a:cubicBezTo>
                  <a:pt x="75213" y="15922"/>
                  <a:pt x="74046" y="23101"/>
                  <a:pt x="70521" y="28685"/>
                </a:cubicBezTo>
                <a:cubicBezTo>
                  <a:pt x="68509" y="31876"/>
                  <a:pt x="65592" y="34614"/>
                  <a:pt x="62020" y="35829"/>
                </a:cubicBezTo>
                <a:cubicBezTo>
                  <a:pt x="60773" y="36255"/>
                  <a:pt x="59446" y="36475"/>
                  <a:pt x="58124" y="36475"/>
                </a:cubicBezTo>
                <a:cubicBezTo>
                  <a:pt x="55647" y="36475"/>
                  <a:pt x="53192" y="35705"/>
                  <a:pt x="51329" y="34090"/>
                </a:cubicBezTo>
                <a:cubicBezTo>
                  <a:pt x="47280" y="30578"/>
                  <a:pt x="46899" y="24613"/>
                  <a:pt x="45244" y="19839"/>
                </a:cubicBezTo>
                <a:cubicBezTo>
                  <a:pt x="43363" y="14433"/>
                  <a:pt x="40161" y="9040"/>
                  <a:pt x="35839" y="5408"/>
                </a:cubicBezTo>
                <a:cubicBezTo>
                  <a:pt x="31934" y="2124"/>
                  <a:pt x="26720" y="1"/>
                  <a:pt x="2153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6"/>
          <p:cNvSpPr txBox="1">
            <a:spLocks noGrp="1"/>
          </p:cNvSpPr>
          <p:nvPr>
            <p:ph type="title"/>
          </p:nvPr>
        </p:nvSpPr>
        <p:spPr>
          <a:xfrm>
            <a:off x="758850" y="557784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None/>
              <a:defRPr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grpSp>
        <p:nvGrpSpPr>
          <p:cNvPr id="74" name="Google Shape;74;p6"/>
          <p:cNvGrpSpPr/>
          <p:nvPr/>
        </p:nvGrpSpPr>
        <p:grpSpPr>
          <a:xfrm>
            <a:off x="-1408689" y="-1051988"/>
            <a:ext cx="11954968" cy="7456655"/>
            <a:chOff x="-1408689" y="-1051988"/>
            <a:chExt cx="11954968" cy="7456655"/>
          </a:xfrm>
        </p:grpSpPr>
        <p:grpSp>
          <p:nvGrpSpPr>
            <p:cNvPr id="75" name="Google Shape;75;p6"/>
            <p:cNvGrpSpPr/>
            <p:nvPr/>
          </p:nvGrpSpPr>
          <p:grpSpPr>
            <a:xfrm>
              <a:off x="-73800" y="-1051988"/>
              <a:ext cx="10620079" cy="6329294"/>
              <a:chOff x="-73800" y="-1051988"/>
              <a:chExt cx="10620079" cy="6329294"/>
            </a:xfrm>
          </p:grpSpPr>
          <p:sp>
            <p:nvSpPr>
              <p:cNvPr id="76" name="Google Shape;76;p6"/>
              <p:cNvSpPr/>
              <p:nvPr/>
            </p:nvSpPr>
            <p:spPr>
              <a:xfrm>
                <a:off x="-67650" y="657975"/>
                <a:ext cx="719475" cy="468875"/>
              </a:xfrm>
              <a:custGeom>
                <a:avLst/>
                <a:gdLst/>
                <a:ahLst/>
                <a:cxnLst/>
                <a:rect l="l" t="t" r="r" b="b"/>
                <a:pathLst>
                  <a:path w="28779" h="18755" extrusionOk="0">
                    <a:moveTo>
                      <a:pt x="28779" y="18694"/>
                    </a:moveTo>
                    <a:cubicBezTo>
                      <a:pt x="27098" y="18530"/>
                      <a:pt x="21523" y="19268"/>
                      <a:pt x="18694" y="17710"/>
                    </a:cubicBezTo>
                    <a:cubicBezTo>
                      <a:pt x="15865" y="16152"/>
                      <a:pt x="13652" y="11561"/>
                      <a:pt x="11807" y="9347"/>
                    </a:cubicBezTo>
                    <a:cubicBezTo>
                      <a:pt x="9962" y="7133"/>
                      <a:pt x="9593" y="5985"/>
                      <a:pt x="7625" y="4427"/>
                    </a:cubicBezTo>
                    <a:cubicBezTo>
                      <a:pt x="5657" y="2869"/>
                      <a:pt x="1271" y="738"/>
                      <a:pt x="0" y="0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7" name="Google Shape;77;p6"/>
              <p:cNvSpPr/>
              <p:nvPr/>
            </p:nvSpPr>
            <p:spPr>
              <a:xfrm>
                <a:off x="591385" y="-122975"/>
                <a:ext cx="233375" cy="780950"/>
              </a:xfrm>
              <a:custGeom>
                <a:avLst/>
                <a:gdLst/>
                <a:ahLst/>
                <a:cxnLst/>
                <a:rect l="l" t="t" r="r" b="b"/>
                <a:pathLst>
                  <a:path w="9335" h="31238" extrusionOk="0">
                    <a:moveTo>
                      <a:pt x="696" y="0"/>
                    </a:moveTo>
                    <a:cubicBezTo>
                      <a:pt x="2131" y="1681"/>
                      <a:pt x="9059" y="6764"/>
                      <a:pt x="9305" y="10084"/>
                    </a:cubicBezTo>
                    <a:cubicBezTo>
                      <a:pt x="9551" y="13405"/>
                      <a:pt x="3648" y="17258"/>
                      <a:pt x="2172" y="19923"/>
                    </a:cubicBezTo>
                    <a:cubicBezTo>
                      <a:pt x="696" y="22588"/>
                      <a:pt x="-739" y="24187"/>
                      <a:pt x="450" y="26073"/>
                    </a:cubicBezTo>
                    <a:cubicBezTo>
                      <a:pt x="1639" y="27959"/>
                      <a:pt x="7829" y="30377"/>
                      <a:pt x="9305" y="31238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8" name="Google Shape;78;p6"/>
              <p:cNvSpPr/>
              <p:nvPr/>
            </p:nvSpPr>
            <p:spPr>
              <a:xfrm>
                <a:off x="-49200" y="192420"/>
                <a:ext cx="842450" cy="1271100"/>
              </a:xfrm>
              <a:custGeom>
                <a:avLst/>
                <a:gdLst/>
                <a:ahLst/>
                <a:cxnLst/>
                <a:rect l="l" t="t" r="r" b="b"/>
                <a:pathLst>
                  <a:path w="33698" h="50844" extrusionOk="0">
                    <a:moveTo>
                      <a:pt x="0" y="50844"/>
                    </a:moveTo>
                    <a:cubicBezTo>
                      <a:pt x="738" y="48548"/>
                      <a:pt x="3567" y="41825"/>
                      <a:pt x="4428" y="37070"/>
                    </a:cubicBezTo>
                    <a:cubicBezTo>
                      <a:pt x="5289" y="32315"/>
                      <a:pt x="4756" y="26863"/>
                      <a:pt x="5166" y="22312"/>
                    </a:cubicBezTo>
                    <a:cubicBezTo>
                      <a:pt x="5576" y="17762"/>
                      <a:pt x="5534" y="13293"/>
                      <a:pt x="6887" y="9767"/>
                    </a:cubicBezTo>
                    <a:cubicBezTo>
                      <a:pt x="8240" y="6241"/>
                      <a:pt x="10700" y="2757"/>
                      <a:pt x="13283" y="1158"/>
                    </a:cubicBezTo>
                    <a:cubicBezTo>
                      <a:pt x="15866" y="-441"/>
                      <a:pt x="18982" y="133"/>
                      <a:pt x="22384" y="174"/>
                    </a:cubicBezTo>
                    <a:cubicBezTo>
                      <a:pt x="25787" y="215"/>
                      <a:pt x="31812" y="1199"/>
                      <a:pt x="33698" y="1404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79" name="Google Shape;79;p6"/>
              <p:cNvSpPr/>
              <p:nvPr/>
            </p:nvSpPr>
            <p:spPr>
              <a:xfrm>
                <a:off x="-73800" y="-249562"/>
                <a:ext cx="2084622" cy="3474345"/>
              </a:xfrm>
              <a:custGeom>
                <a:avLst/>
                <a:gdLst/>
                <a:ahLst/>
                <a:cxnLst/>
                <a:rect l="l" t="t" r="r" b="b"/>
                <a:pathLst>
                  <a:path w="80433" h="134054" extrusionOk="0">
                    <a:moveTo>
                      <a:pt x="0" y="134054"/>
                    </a:moveTo>
                    <a:cubicBezTo>
                      <a:pt x="1968" y="131553"/>
                      <a:pt x="9306" y="125609"/>
                      <a:pt x="11807" y="119050"/>
                    </a:cubicBezTo>
                    <a:cubicBezTo>
                      <a:pt x="14308" y="112491"/>
                      <a:pt x="13118" y="102570"/>
                      <a:pt x="15004" y="94699"/>
                    </a:cubicBezTo>
                    <a:cubicBezTo>
                      <a:pt x="16890" y="86828"/>
                      <a:pt x="20333" y="80925"/>
                      <a:pt x="23121" y="71824"/>
                    </a:cubicBezTo>
                    <a:cubicBezTo>
                      <a:pt x="25909" y="62723"/>
                      <a:pt x="28737" y="47636"/>
                      <a:pt x="31730" y="40093"/>
                    </a:cubicBezTo>
                    <a:cubicBezTo>
                      <a:pt x="34723" y="32550"/>
                      <a:pt x="34354" y="32304"/>
                      <a:pt x="41077" y="26565"/>
                    </a:cubicBezTo>
                    <a:cubicBezTo>
                      <a:pt x="47800" y="20826"/>
                      <a:pt x="65511" y="10085"/>
                      <a:pt x="72070" y="5657"/>
                    </a:cubicBezTo>
                    <a:cubicBezTo>
                      <a:pt x="78629" y="1230"/>
                      <a:pt x="79039" y="943"/>
                      <a:pt x="80433" y="0"/>
                    </a:cubicBezTo>
                  </a:path>
                </a:pathLst>
              </a:custGeom>
              <a:noFill/>
              <a:ln w="3810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80" name="Google Shape;80;p6"/>
              <p:cNvSpPr/>
              <p:nvPr/>
            </p:nvSpPr>
            <p:spPr>
              <a:xfrm rot="2497583" flipH="1">
                <a:off x="8493258" y="-659075"/>
                <a:ext cx="1766335" cy="1534592"/>
              </a:xfrm>
              <a:custGeom>
                <a:avLst/>
                <a:gdLst/>
                <a:ahLst/>
                <a:cxnLst/>
                <a:rect l="l" t="t" r="r" b="b"/>
                <a:pathLst>
                  <a:path w="132729" h="115315" extrusionOk="0">
                    <a:moveTo>
                      <a:pt x="61649" y="1"/>
                    </a:moveTo>
                    <a:cubicBezTo>
                      <a:pt x="60547" y="1"/>
                      <a:pt x="59412" y="29"/>
                      <a:pt x="58242" y="87"/>
                    </a:cubicBezTo>
                    <a:cubicBezTo>
                      <a:pt x="10841" y="2489"/>
                      <a:pt x="0" y="41317"/>
                      <a:pt x="17479" y="76308"/>
                    </a:cubicBezTo>
                    <a:cubicBezTo>
                      <a:pt x="26759" y="94935"/>
                      <a:pt x="61753" y="115314"/>
                      <a:pt x="85177" y="115314"/>
                    </a:cubicBezTo>
                    <a:cubicBezTo>
                      <a:pt x="85496" y="115314"/>
                      <a:pt x="85813" y="115311"/>
                      <a:pt x="86128" y="115303"/>
                    </a:cubicBezTo>
                    <a:cubicBezTo>
                      <a:pt x="97937" y="115003"/>
                      <a:pt x="122020" y="108665"/>
                      <a:pt x="126190" y="97791"/>
                    </a:cubicBezTo>
                    <a:cubicBezTo>
                      <a:pt x="132728" y="80712"/>
                      <a:pt x="113748" y="74407"/>
                      <a:pt x="108544" y="59730"/>
                    </a:cubicBezTo>
                    <a:cubicBezTo>
                      <a:pt x="98282" y="30918"/>
                      <a:pt x="97916" y="1"/>
                      <a:pt x="6164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6"/>
              <p:cNvSpPr/>
              <p:nvPr/>
            </p:nvSpPr>
            <p:spPr>
              <a:xfrm>
                <a:off x="7681481" y="4063425"/>
                <a:ext cx="1547531" cy="1213880"/>
              </a:xfrm>
              <a:custGeom>
                <a:avLst/>
                <a:gdLst/>
                <a:ahLst/>
                <a:cxnLst/>
                <a:rect l="l" t="t" r="r" b="b"/>
                <a:pathLst>
                  <a:path w="53622" h="42061" extrusionOk="0">
                    <a:moveTo>
                      <a:pt x="53622" y="0"/>
                    </a:moveTo>
                    <a:cubicBezTo>
                      <a:pt x="52515" y="1517"/>
                      <a:pt x="49400" y="5453"/>
                      <a:pt x="46981" y="9101"/>
                    </a:cubicBezTo>
                    <a:cubicBezTo>
                      <a:pt x="44562" y="12750"/>
                      <a:pt x="41201" y="18734"/>
                      <a:pt x="39110" y="21891"/>
                    </a:cubicBezTo>
                    <a:cubicBezTo>
                      <a:pt x="37019" y="25048"/>
                      <a:pt x="36896" y="26237"/>
                      <a:pt x="34436" y="28041"/>
                    </a:cubicBezTo>
                    <a:cubicBezTo>
                      <a:pt x="31976" y="29845"/>
                      <a:pt x="28287" y="31320"/>
                      <a:pt x="24351" y="32714"/>
                    </a:cubicBezTo>
                    <a:cubicBezTo>
                      <a:pt x="20416" y="34108"/>
                      <a:pt x="14882" y="34846"/>
                      <a:pt x="10823" y="36404"/>
                    </a:cubicBezTo>
                    <a:cubicBezTo>
                      <a:pt x="6765" y="37962"/>
                      <a:pt x="1804" y="41118"/>
                      <a:pt x="0" y="42061"/>
                    </a:cubicBezTo>
                  </a:path>
                </a:pathLst>
              </a:custGeom>
              <a:noFill/>
              <a:ln w="3810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82" name="Google Shape;82;p6"/>
            <p:cNvSpPr/>
            <p:nvPr/>
          </p:nvSpPr>
          <p:spPr>
            <a:xfrm rot="2700000">
              <a:off x="-1158376" y="4221155"/>
              <a:ext cx="2233329" cy="1633068"/>
            </a:xfrm>
            <a:custGeom>
              <a:avLst/>
              <a:gdLst/>
              <a:ahLst/>
              <a:cxnLst/>
              <a:rect l="l" t="t" r="r" b="b"/>
              <a:pathLst>
                <a:path w="148876" h="108862" extrusionOk="0">
                  <a:moveTo>
                    <a:pt x="42091" y="1"/>
                  </a:moveTo>
                  <a:cubicBezTo>
                    <a:pt x="28230" y="1"/>
                    <a:pt x="16323" y="8309"/>
                    <a:pt x="12037" y="21745"/>
                  </a:cubicBezTo>
                  <a:cubicBezTo>
                    <a:pt x="0" y="59476"/>
                    <a:pt x="36183" y="100743"/>
                    <a:pt x="67889" y="107600"/>
                  </a:cubicBezTo>
                  <a:cubicBezTo>
                    <a:pt x="71823" y="108451"/>
                    <a:pt x="75677" y="108862"/>
                    <a:pt x="79437" y="108862"/>
                  </a:cubicBezTo>
                  <a:cubicBezTo>
                    <a:pt x="105997" y="108862"/>
                    <a:pt x="127810" y="88368"/>
                    <a:pt x="138970" y="57642"/>
                  </a:cubicBezTo>
                  <a:cubicBezTo>
                    <a:pt x="148875" y="30335"/>
                    <a:pt x="138236" y="18323"/>
                    <a:pt x="122648" y="18323"/>
                  </a:cubicBezTo>
                  <a:cubicBezTo>
                    <a:pt x="118206" y="18323"/>
                    <a:pt x="113362" y="19299"/>
                    <a:pt x="108478" y="21173"/>
                  </a:cubicBezTo>
                  <a:cubicBezTo>
                    <a:pt x="103817" y="22962"/>
                    <a:pt x="99886" y="23732"/>
                    <a:pt x="96391" y="23732"/>
                  </a:cubicBezTo>
                  <a:cubicBezTo>
                    <a:pt x="83370" y="23732"/>
                    <a:pt x="76389" y="13053"/>
                    <a:pt x="60150" y="4624"/>
                  </a:cubicBezTo>
                  <a:cubicBezTo>
                    <a:pt x="54066" y="1463"/>
                    <a:pt x="47906" y="1"/>
                    <a:pt x="420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5"/>
          <p:cNvSpPr txBox="1">
            <a:spLocks noGrp="1"/>
          </p:cNvSpPr>
          <p:nvPr>
            <p:ph type="title"/>
          </p:nvPr>
        </p:nvSpPr>
        <p:spPr>
          <a:xfrm>
            <a:off x="758850" y="557784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25"/>
          <p:cNvSpPr txBox="1">
            <a:spLocks noGrp="1"/>
          </p:cNvSpPr>
          <p:nvPr>
            <p:ph type="title" idx="2"/>
          </p:nvPr>
        </p:nvSpPr>
        <p:spPr>
          <a:xfrm>
            <a:off x="5654476" y="1602425"/>
            <a:ext cx="2227500" cy="45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1900" b="1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64" name="Google Shape;264;p25"/>
          <p:cNvSpPr txBox="1">
            <a:spLocks noGrp="1"/>
          </p:cNvSpPr>
          <p:nvPr>
            <p:ph type="title" idx="3"/>
          </p:nvPr>
        </p:nvSpPr>
        <p:spPr>
          <a:xfrm>
            <a:off x="5654476" y="1926278"/>
            <a:ext cx="2227200" cy="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 b="0">
                <a:solidFill>
                  <a:srgbClr val="595959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65" name="Google Shape;265;p25"/>
          <p:cNvSpPr txBox="1">
            <a:spLocks noGrp="1"/>
          </p:cNvSpPr>
          <p:nvPr>
            <p:ph type="title" idx="4"/>
          </p:nvPr>
        </p:nvSpPr>
        <p:spPr>
          <a:xfrm>
            <a:off x="2344488" y="1602425"/>
            <a:ext cx="2227500" cy="45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1900" b="1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66" name="Google Shape;266;p25"/>
          <p:cNvSpPr txBox="1">
            <a:spLocks noGrp="1"/>
          </p:cNvSpPr>
          <p:nvPr>
            <p:ph type="title" idx="5"/>
          </p:nvPr>
        </p:nvSpPr>
        <p:spPr>
          <a:xfrm>
            <a:off x="2344488" y="1926278"/>
            <a:ext cx="2227500" cy="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 b="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67" name="Google Shape;267;p25"/>
          <p:cNvSpPr txBox="1">
            <a:spLocks noGrp="1"/>
          </p:cNvSpPr>
          <p:nvPr>
            <p:ph type="title" idx="6"/>
          </p:nvPr>
        </p:nvSpPr>
        <p:spPr>
          <a:xfrm>
            <a:off x="5654326" y="3007535"/>
            <a:ext cx="2227500" cy="45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1900" b="1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68" name="Google Shape;268;p25"/>
          <p:cNvSpPr txBox="1">
            <a:spLocks noGrp="1"/>
          </p:cNvSpPr>
          <p:nvPr>
            <p:ph type="title" idx="7"/>
          </p:nvPr>
        </p:nvSpPr>
        <p:spPr>
          <a:xfrm>
            <a:off x="5654326" y="3331388"/>
            <a:ext cx="2227200" cy="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 b="0">
                <a:solidFill>
                  <a:srgbClr val="595959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269" name="Google Shape;269;p25"/>
          <p:cNvSpPr txBox="1">
            <a:spLocks noGrp="1"/>
          </p:cNvSpPr>
          <p:nvPr>
            <p:ph type="title" idx="8"/>
          </p:nvPr>
        </p:nvSpPr>
        <p:spPr>
          <a:xfrm>
            <a:off x="2344500" y="3007535"/>
            <a:ext cx="2227500" cy="45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000"/>
              <a:buNone/>
              <a:defRPr sz="1900" b="1"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70" name="Google Shape;270;p25"/>
          <p:cNvSpPr txBox="1">
            <a:spLocks noGrp="1"/>
          </p:cNvSpPr>
          <p:nvPr>
            <p:ph type="title" idx="9"/>
          </p:nvPr>
        </p:nvSpPr>
        <p:spPr>
          <a:xfrm>
            <a:off x="2344500" y="3331388"/>
            <a:ext cx="2227500" cy="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 b="0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Nunito"/>
              <a:buNone/>
              <a:defRPr sz="1400"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grpSp>
        <p:nvGrpSpPr>
          <p:cNvPr id="271" name="Google Shape;271;p25"/>
          <p:cNvGrpSpPr/>
          <p:nvPr/>
        </p:nvGrpSpPr>
        <p:grpSpPr>
          <a:xfrm flipH="1">
            <a:off x="-1408689" y="-1051988"/>
            <a:ext cx="11954968" cy="7456655"/>
            <a:chOff x="-1408689" y="-1051988"/>
            <a:chExt cx="11954968" cy="7456655"/>
          </a:xfrm>
        </p:grpSpPr>
        <p:grpSp>
          <p:nvGrpSpPr>
            <p:cNvPr id="272" name="Google Shape;272;p25"/>
            <p:cNvGrpSpPr/>
            <p:nvPr/>
          </p:nvGrpSpPr>
          <p:grpSpPr>
            <a:xfrm>
              <a:off x="-73800" y="-1051988"/>
              <a:ext cx="10620079" cy="6329294"/>
              <a:chOff x="-73800" y="-1051988"/>
              <a:chExt cx="10620079" cy="6329294"/>
            </a:xfrm>
          </p:grpSpPr>
          <p:sp>
            <p:nvSpPr>
              <p:cNvPr id="273" name="Google Shape;273;p25"/>
              <p:cNvSpPr/>
              <p:nvPr/>
            </p:nvSpPr>
            <p:spPr>
              <a:xfrm>
                <a:off x="-67650" y="657975"/>
                <a:ext cx="719475" cy="468875"/>
              </a:xfrm>
              <a:custGeom>
                <a:avLst/>
                <a:gdLst/>
                <a:ahLst/>
                <a:cxnLst/>
                <a:rect l="l" t="t" r="r" b="b"/>
                <a:pathLst>
                  <a:path w="28779" h="18755" extrusionOk="0">
                    <a:moveTo>
                      <a:pt x="28779" y="18694"/>
                    </a:moveTo>
                    <a:cubicBezTo>
                      <a:pt x="27098" y="18530"/>
                      <a:pt x="21523" y="19268"/>
                      <a:pt x="18694" y="17710"/>
                    </a:cubicBezTo>
                    <a:cubicBezTo>
                      <a:pt x="15865" y="16152"/>
                      <a:pt x="13652" y="11561"/>
                      <a:pt x="11807" y="9347"/>
                    </a:cubicBezTo>
                    <a:cubicBezTo>
                      <a:pt x="9962" y="7133"/>
                      <a:pt x="9593" y="5985"/>
                      <a:pt x="7625" y="4427"/>
                    </a:cubicBezTo>
                    <a:cubicBezTo>
                      <a:pt x="5657" y="2869"/>
                      <a:pt x="1271" y="738"/>
                      <a:pt x="0" y="0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74" name="Google Shape;274;p25"/>
              <p:cNvSpPr/>
              <p:nvPr/>
            </p:nvSpPr>
            <p:spPr>
              <a:xfrm>
                <a:off x="591385" y="-122975"/>
                <a:ext cx="233375" cy="780950"/>
              </a:xfrm>
              <a:custGeom>
                <a:avLst/>
                <a:gdLst/>
                <a:ahLst/>
                <a:cxnLst/>
                <a:rect l="l" t="t" r="r" b="b"/>
                <a:pathLst>
                  <a:path w="9335" h="31238" extrusionOk="0">
                    <a:moveTo>
                      <a:pt x="696" y="0"/>
                    </a:moveTo>
                    <a:cubicBezTo>
                      <a:pt x="2131" y="1681"/>
                      <a:pt x="9059" y="6764"/>
                      <a:pt x="9305" y="10084"/>
                    </a:cubicBezTo>
                    <a:cubicBezTo>
                      <a:pt x="9551" y="13405"/>
                      <a:pt x="3648" y="17258"/>
                      <a:pt x="2172" y="19923"/>
                    </a:cubicBezTo>
                    <a:cubicBezTo>
                      <a:pt x="696" y="22588"/>
                      <a:pt x="-739" y="24187"/>
                      <a:pt x="450" y="26073"/>
                    </a:cubicBezTo>
                    <a:cubicBezTo>
                      <a:pt x="1639" y="27959"/>
                      <a:pt x="7829" y="30377"/>
                      <a:pt x="9305" y="31238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75" name="Google Shape;275;p25"/>
              <p:cNvSpPr/>
              <p:nvPr/>
            </p:nvSpPr>
            <p:spPr>
              <a:xfrm>
                <a:off x="-49200" y="192420"/>
                <a:ext cx="842450" cy="1271100"/>
              </a:xfrm>
              <a:custGeom>
                <a:avLst/>
                <a:gdLst/>
                <a:ahLst/>
                <a:cxnLst/>
                <a:rect l="l" t="t" r="r" b="b"/>
                <a:pathLst>
                  <a:path w="33698" h="50844" extrusionOk="0">
                    <a:moveTo>
                      <a:pt x="0" y="50844"/>
                    </a:moveTo>
                    <a:cubicBezTo>
                      <a:pt x="738" y="48548"/>
                      <a:pt x="3567" y="41825"/>
                      <a:pt x="4428" y="37070"/>
                    </a:cubicBezTo>
                    <a:cubicBezTo>
                      <a:pt x="5289" y="32315"/>
                      <a:pt x="4756" y="26863"/>
                      <a:pt x="5166" y="22312"/>
                    </a:cubicBezTo>
                    <a:cubicBezTo>
                      <a:pt x="5576" y="17762"/>
                      <a:pt x="5534" y="13293"/>
                      <a:pt x="6887" y="9767"/>
                    </a:cubicBezTo>
                    <a:cubicBezTo>
                      <a:pt x="8240" y="6241"/>
                      <a:pt x="10700" y="2757"/>
                      <a:pt x="13283" y="1158"/>
                    </a:cubicBezTo>
                    <a:cubicBezTo>
                      <a:pt x="15866" y="-441"/>
                      <a:pt x="18982" y="133"/>
                      <a:pt x="22384" y="174"/>
                    </a:cubicBezTo>
                    <a:cubicBezTo>
                      <a:pt x="25787" y="215"/>
                      <a:pt x="31812" y="1199"/>
                      <a:pt x="33698" y="1404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76" name="Google Shape;276;p25"/>
              <p:cNvSpPr/>
              <p:nvPr/>
            </p:nvSpPr>
            <p:spPr>
              <a:xfrm>
                <a:off x="-73800" y="-249562"/>
                <a:ext cx="2084622" cy="3474345"/>
              </a:xfrm>
              <a:custGeom>
                <a:avLst/>
                <a:gdLst/>
                <a:ahLst/>
                <a:cxnLst/>
                <a:rect l="l" t="t" r="r" b="b"/>
                <a:pathLst>
                  <a:path w="80433" h="134054" extrusionOk="0">
                    <a:moveTo>
                      <a:pt x="0" y="134054"/>
                    </a:moveTo>
                    <a:cubicBezTo>
                      <a:pt x="1968" y="131553"/>
                      <a:pt x="9306" y="125609"/>
                      <a:pt x="11807" y="119050"/>
                    </a:cubicBezTo>
                    <a:cubicBezTo>
                      <a:pt x="14308" y="112491"/>
                      <a:pt x="13118" y="102570"/>
                      <a:pt x="15004" y="94699"/>
                    </a:cubicBezTo>
                    <a:cubicBezTo>
                      <a:pt x="16890" y="86828"/>
                      <a:pt x="20333" y="80925"/>
                      <a:pt x="23121" y="71824"/>
                    </a:cubicBezTo>
                    <a:cubicBezTo>
                      <a:pt x="25909" y="62723"/>
                      <a:pt x="28737" y="47636"/>
                      <a:pt x="31730" y="40093"/>
                    </a:cubicBezTo>
                    <a:cubicBezTo>
                      <a:pt x="34723" y="32550"/>
                      <a:pt x="34354" y="32304"/>
                      <a:pt x="41077" y="26565"/>
                    </a:cubicBezTo>
                    <a:cubicBezTo>
                      <a:pt x="47800" y="20826"/>
                      <a:pt x="65511" y="10085"/>
                      <a:pt x="72070" y="5657"/>
                    </a:cubicBezTo>
                    <a:cubicBezTo>
                      <a:pt x="78629" y="1230"/>
                      <a:pt x="79039" y="943"/>
                      <a:pt x="80433" y="0"/>
                    </a:cubicBezTo>
                  </a:path>
                </a:pathLst>
              </a:custGeom>
              <a:noFill/>
              <a:ln w="3810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77" name="Google Shape;277;p25"/>
              <p:cNvSpPr/>
              <p:nvPr/>
            </p:nvSpPr>
            <p:spPr>
              <a:xfrm rot="2497583" flipH="1">
                <a:off x="8493258" y="-659075"/>
                <a:ext cx="1766335" cy="1534592"/>
              </a:xfrm>
              <a:custGeom>
                <a:avLst/>
                <a:gdLst/>
                <a:ahLst/>
                <a:cxnLst/>
                <a:rect l="l" t="t" r="r" b="b"/>
                <a:pathLst>
                  <a:path w="132729" h="115315" extrusionOk="0">
                    <a:moveTo>
                      <a:pt x="61649" y="1"/>
                    </a:moveTo>
                    <a:cubicBezTo>
                      <a:pt x="60547" y="1"/>
                      <a:pt x="59412" y="29"/>
                      <a:pt x="58242" y="87"/>
                    </a:cubicBezTo>
                    <a:cubicBezTo>
                      <a:pt x="10841" y="2489"/>
                      <a:pt x="0" y="41317"/>
                      <a:pt x="17479" y="76308"/>
                    </a:cubicBezTo>
                    <a:cubicBezTo>
                      <a:pt x="26759" y="94935"/>
                      <a:pt x="61753" y="115314"/>
                      <a:pt x="85177" y="115314"/>
                    </a:cubicBezTo>
                    <a:cubicBezTo>
                      <a:pt x="85496" y="115314"/>
                      <a:pt x="85813" y="115311"/>
                      <a:pt x="86128" y="115303"/>
                    </a:cubicBezTo>
                    <a:cubicBezTo>
                      <a:pt x="97937" y="115003"/>
                      <a:pt x="122020" y="108665"/>
                      <a:pt x="126190" y="97791"/>
                    </a:cubicBezTo>
                    <a:cubicBezTo>
                      <a:pt x="132728" y="80712"/>
                      <a:pt x="113748" y="74407"/>
                      <a:pt x="108544" y="59730"/>
                    </a:cubicBezTo>
                    <a:cubicBezTo>
                      <a:pt x="98282" y="30918"/>
                      <a:pt x="97916" y="1"/>
                      <a:pt x="6164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25"/>
              <p:cNvSpPr/>
              <p:nvPr/>
            </p:nvSpPr>
            <p:spPr>
              <a:xfrm>
                <a:off x="7681481" y="4063425"/>
                <a:ext cx="1547531" cy="1213880"/>
              </a:xfrm>
              <a:custGeom>
                <a:avLst/>
                <a:gdLst/>
                <a:ahLst/>
                <a:cxnLst/>
                <a:rect l="l" t="t" r="r" b="b"/>
                <a:pathLst>
                  <a:path w="53622" h="42061" extrusionOk="0">
                    <a:moveTo>
                      <a:pt x="53622" y="0"/>
                    </a:moveTo>
                    <a:cubicBezTo>
                      <a:pt x="52515" y="1517"/>
                      <a:pt x="49400" y="5453"/>
                      <a:pt x="46981" y="9101"/>
                    </a:cubicBezTo>
                    <a:cubicBezTo>
                      <a:pt x="44562" y="12750"/>
                      <a:pt x="41201" y="18734"/>
                      <a:pt x="39110" y="21891"/>
                    </a:cubicBezTo>
                    <a:cubicBezTo>
                      <a:pt x="37019" y="25048"/>
                      <a:pt x="36896" y="26237"/>
                      <a:pt x="34436" y="28041"/>
                    </a:cubicBezTo>
                    <a:cubicBezTo>
                      <a:pt x="31976" y="29845"/>
                      <a:pt x="28287" y="31320"/>
                      <a:pt x="24351" y="32714"/>
                    </a:cubicBezTo>
                    <a:cubicBezTo>
                      <a:pt x="20416" y="34108"/>
                      <a:pt x="14882" y="34846"/>
                      <a:pt x="10823" y="36404"/>
                    </a:cubicBezTo>
                    <a:cubicBezTo>
                      <a:pt x="6765" y="37962"/>
                      <a:pt x="1804" y="41118"/>
                      <a:pt x="0" y="42061"/>
                    </a:cubicBezTo>
                  </a:path>
                </a:pathLst>
              </a:custGeom>
              <a:noFill/>
              <a:ln w="3810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79" name="Google Shape;279;p25"/>
            <p:cNvSpPr/>
            <p:nvPr/>
          </p:nvSpPr>
          <p:spPr>
            <a:xfrm rot="2700000">
              <a:off x="-1158376" y="4221155"/>
              <a:ext cx="2233329" cy="1633068"/>
            </a:xfrm>
            <a:custGeom>
              <a:avLst/>
              <a:gdLst/>
              <a:ahLst/>
              <a:cxnLst/>
              <a:rect l="l" t="t" r="r" b="b"/>
              <a:pathLst>
                <a:path w="148876" h="108862" extrusionOk="0">
                  <a:moveTo>
                    <a:pt x="42091" y="1"/>
                  </a:moveTo>
                  <a:cubicBezTo>
                    <a:pt x="28230" y="1"/>
                    <a:pt x="16323" y="8309"/>
                    <a:pt x="12037" y="21745"/>
                  </a:cubicBezTo>
                  <a:cubicBezTo>
                    <a:pt x="0" y="59476"/>
                    <a:pt x="36183" y="100743"/>
                    <a:pt x="67889" y="107600"/>
                  </a:cubicBezTo>
                  <a:cubicBezTo>
                    <a:pt x="71823" y="108451"/>
                    <a:pt x="75677" y="108862"/>
                    <a:pt x="79437" y="108862"/>
                  </a:cubicBezTo>
                  <a:cubicBezTo>
                    <a:pt x="105997" y="108862"/>
                    <a:pt x="127810" y="88368"/>
                    <a:pt x="138970" y="57642"/>
                  </a:cubicBezTo>
                  <a:cubicBezTo>
                    <a:pt x="148875" y="30335"/>
                    <a:pt x="138236" y="18323"/>
                    <a:pt x="122648" y="18323"/>
                  </a:cubicBezTo>
                  <a:cubicBezTo>
                    <a:pt x="118206" y="18323"/>
                    <a:pt x="113362" y="19299"/>
                    <a:pt x="108478" y="21173"/>
                  </a:cubicBezTo>
                  <a:cubicBezTo>
                    <a:pt x="103817" y="22962"/>
                    <a:pt x="99886" y="23732"/>
                    <a:pt x="96391" y="23732"/>
                  </a:cubicBezTo>
                  <a:cubicBezTo>
                    <a:pt x="83370" y="23732"/>
                    <a:pt x="76389" y="13053"/>
                    <a:pt x="60150" y="4624"/>
                  </a:cubicBezTo>
                  <a:cubicBezTo>
                    <a:pt x="54066" y="1463"/>
                    <a:pt x="47906" y="1"/>
                    <a:pt x="420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9" name="Google Shape;659;p48"/>
          <p:cNvGrpSpPr/>
          <p:nvPr/>
        </p:nvGrpSpPr>
        <p:grpSpPr>
          <a:xfrm>
            <a:off x="-44675" y="-89375"/>
            <a:ext cx="13189424" cy="6383447"/>
            <a:chOff x="-44675" y="-89375"/>
            <a:chExt cx="13189424" cy="6383447"/>
          </a:xfrm>
        </p:grpSpPr>
        <p:sp>
          <p:nvSpPr>
            <p:cNvPr id="660" name="Google Shape;660;p48"/>
            <p:cNvSpPr/>
            <p:nvPr/>
          </p:nvSpPr>
          <p:spPr>
            <a:xfrm rot="650892">
              <a:off x="8543323" y="2983227"/>
              <a:ext cx="4365060" cy="2926223"/>
            </a:xfrm>
            <a:custGeom>
              <a:avLst/>
              <a:gdLst/>
              <a:ahLst/>
              <a:cxnLst/>
              <a:rect l="l" t="t" r="r" b="b"/>
              <a:pathLst>
                <a:path w="108705" h="72873" extrusionOk="0">
                  <a:moveTo>
                    <a:pt x="21537" y="1"/>
                  </a:moveTo>
                  <a:cubicBezTo>
                    <a:pt x="20162" y="1"/>
                    <a:pt x="18789" y="150"/>
                    <a:pt x="17443" y="467"/>
                  </a:cubicBezTo>
                  <a:cubicBezTo>
                    <a:pt x="14872" y="1098"/>
                    <a:pt x="12455" y="2265"/>
                    <a:pt x="10359" y="3908"/>
                  </a:cubicBezTo>
                  <a:cubicBezTo>
                    <a:pt x="6704" y="6778"/>
                    <a:pt x="3942" y="10623"/>
                    <a:pt x="2406" y="15005"/>
                  </a:cubicBezTo>
                  <a:cubicBezTo>
                    <a:pt x="1" y="21887"/>
                    <a:pt x="465" y="29495"/>
                    <a:pt x="2322" y="36531"/>
                  </a:cubicBezTo>
                  <a:cubicBezTo>
                    <a:pt x="4632" y="45258"/>
                    <a:pt x="9169" y="53486"/>
                    <a:pt x="15872" y="59546"/>
                  </a:cubicBezTo>
                  <a:cubicBezTo>
                    <a:pt x="23444" y="66392"/>
                    <a:pt x="33433" y="70119"/>
                    <a:pt x="43494" y="71845"/>
                  </a:cubicBezTo>
                  <a:cubicBezTo>
                    <a:pt x="47363" y="72508"/>
                    <a:pt x="51330" y="72873"/>
                    <a:pt x="55287" y="72873"/>
                  </a:cubicBezTo>
                  <a:cubicBezTo>
                    <a:pt x="64894" y="72873"/>
                    <a:pt x="74447" y="70724"/>
                    <a:pt x="82416" y="65487"/>
                  </a:cubicBezTo>
                  <a:cubicBezTo>
                    <a:pt x="89512" y="60832"/>
                    <a:pt x="95001" y="53926"/>
                    <a:pt x="98477" y="46187"/>
                  </a:cubicBezTo>
                  <a:cubicBezTo>
                    <a:pt x="103121" y="35876"/>
                    <a:pt x="108705" y="15064"/>
                    <a:pt x="94846" y="9135"/>
                  </a:cubicBezTo>
                  <a:cubicBezTo>
                    <a:pt x="93101" y="8418"/>
                    <a:pt x="91265" y="8067"/>
                    <a:pt x="89441" y="8067"/>
                  </a:cubicBezTo>
                  <a:cubicBezTo>
                    <a:pt x="86087" y="8067"/>
                    <a:pt x="82776" y="9253"/>
                    <a:pt x="80154" y="11528"/>
                  </a:cubicBezTo>
                  <a:cubicBezTo>
                    <a:pt x="75213" y="15922"/>
                    <a:pt x="74046" y="23101"/>
                    <a:pt x="70521" y="28685"/>
                  </a:cubicBezTo>
                  <a:cubicBezTo>
                    <a:pt x="68509" y="31876"/>
                    <a:pt x="65592" y="34614"/>
                    <a:pt x="62020" y="35829"/>
                  </a:cubicBezTo>
                  <a:cubicBezTo>
                    <a:pt x="60773" y="36255"/>
                    <a:pt x="59446" y="36475"/>
                    <a:pt x="58124" y="36475"/>
                  </a:cubicBezTo>
                  <a:cubicBezTo>
                    <a:pt x="55647" y="36475"/>
                    <a:pt x="53192" y="35705"/>
                    <a:pt x="51329" y="34090"/>
                  </a:cubicBezTo>
                  <a:cubicBezTo>
                    <a:pt x="47280" y="30578"/>
                    <a:pt x="46899" y="24613"/>
                    <a:pt x="45244" y="19839"/>
                  </a:cubicBezTo>
                  <a:cubicBezTo>
                    <a:pt x="43363" y="14433"/>
                    <a:pt x="40161" y="9040"/>
                    <a:pt x="35839" y="5408"/>
                  </a:cubicBezTo>
                  <a:cubicBezTo>
                    <a:pt x="31934" y="2124"/>
                    <a:pt x="26720" y="1"/>
                    <a:pt x="215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61" name="Google Shape;661;p48"/>
            <p:cNvGrpSpPr/>
            <p:nvPr/>
          </p:nvGrpSpPr>
          <p:grpSpPr>
            <a:xfrm>
              <a:off x="-44675" y="-89375"/>
              <a:ext cx="9219798" cy="5303550"/>
              <a:chOff x="-44675" y="-89375"/>
              <a:chExt cx="9219798" cy="5303550"/>
            </a:xfrm>
          </p:grpSpPr>
          <p:sp>
            <p:nvSpPr>
              <p:cNvPr id="662" name="Google Shape;662;p48"/>
              <p:cNvSpPr/>
              <p:nvPr/>
            </p:nvSpPr>
            <p:spPr>
              <a:xfrm>
                <a:off x="670300" y="-89375"/>
                <a:ext cx="262600" cy="318400"/>
              </a:xfrm>
              <a:custGeom>
                <a:avLst/>
                <a:gdLst/>
                <a:ahLst/>
                <a:cxnLst/>
                <a:rect l="l" t="t" r="r" b="b"/>
                <a:pathLst>
                  <a:path w="10504" h="12736" extrusionOk="0">
                    <a:moveTo>
                      <a:pt x="8937" y="12736"/>
                    </a:moveTo>
                    <a:cubicBezTo>
                      <a:pt x="9198" y="12289"/>
                      <a:pt x="10576" y="11358"/>
                      <a:pt x="10501" y="10055"/>
                    </a:cubicBezTo>
                    <a:cubicBezTo>
                      <a:pt x="10427" y="8752"/>
                      <a:pt x="10240" y="6592"/>
                      <a:pt x="8490" y="4916"/>
                    </a:cubicBezTo>
                    <a:cubicBezTo>
                      <a:pt x="6740" y="3240"/>
                      <a:pt x="1415" y="819"/>
                      <a:pt x="0" y="0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grpSp>
            <p:nvGrpSpPr>
              <p:cNvPr id="663" name="Google Shape;663;p48"/>
              <p:cNvGrpSpPr/>
              <p:nvPr/>
            </p:nvGrpSpPr>
            <p:grpSpPr>
              <a:xfrm>
                <a:off x="7767948" y="3157150"/>
                <a:ext cx="1407175" cy="2057025"/>
                <a:chOff x="7767948" y="3157150"/>
                <a:chExt cx="1407175" cy="2057025"/>
              </a:xfrm>
            </p:grpSpPr>
            <p:sp>
              <p:nvSpPr>
                <p:cNvPr id="664" name="Google Shape;664;p48"/>
                <p:cNvSpPr/>
                <p:nvPr/>
              </p:nvSpPr>
              <p:spPr>
                <a:xfrm>
                  <a:off x="8609775" y="4687125"/>
                  <a:ext cx="443889" cy="5156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35" h="18626" extrusionOk="0">
                      <a:moveTo>
                        <a:pt x="0" y="0"/>
                      </a:moveTo>
                      <a:cubicBezTo>
                        <a:pt x="444" y="717"/>
                        <a:pt x="1467" y="3344"/>
                        <a:pt x="2661" y="4299"/>
                      </a:cubicBezTo>
                      <a:cubicBezTo>
                        <a:pt x="3855" y="5254"/>
                        <a:pt x="5493" y="5390"/>
                        <a:pt x="7164" y="5731"/>
                      </a:cubicBezTo>
                      <a:cubicBezTo>
                        <a:pt x="8836" y="6072"/>
                        <a:pt x="11428" y="5867"/>
                        <a:pt x="12690" y="6345"/>
                      </a:cubicBezTo>
                      <a:cubicBezTo>
                        <a:pt x="13952" y="6823"/>
                        <a:pt x="14225" y="7233"/>
                        <a:pt x="14737" y="8597"/>
                      </a:cubicBezTo>
                      <a:cubicBezTo>
                        <a:pt x="15249" y="9962"/>
                        <a:pt x="16579" y="12861"/>
                        <a:pt x="15760" y="14532"/>
                      </a:cubicBezTo>
                      <a:cubicBezTo>
                        <a:pt x="14941" y="16204"/>
                        <a:pt x="10813" y="17944"/>
                        <a:pt x="9824" y="18626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665" name="Google Shape;665;p48"/>
                <p:cNvSpPr/>
                <p:nvPr/>
              </p:nvSpPr>
              <p:spPr>
                <a:xfrm>
                  <a:off x="8475600" y="4052625"/>
                  <a:ext cx="356272" cy="7112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81" h="25790" extrusionOk="0">
                      <a:moveTo>
                        <a:pt x="12281" y="0"/>
                      </a:moveTo>
                      <a:cubicBezTo>
                        <a:pt x="11803" y="341"/>
                        <a:pt x="10234" y="1194"/>
                        <a:pt x="9415" y="2047"/>
                      </a:cubicBezTo>
                      <a:cubicBezTo>
                        <a:pt x="8596" y="2900"/>
                        <a:pt x="7709" y="4060"/>
                        <a:pt x="7368" y="5117"/>
                      </a:cubicBezTo>
                      <a:cubicBezTo>
                        <a:pt x="7027" y="6175"/>
                        <a:pt x="7743" y="7232"/>
                        <a:pt x="7368" y="8392"/>
                      </a:cubicBezTo>
                      <a:cubicBezTo>
                        <a:pt x="6993" y="9552"/>
                        <a:pt x="5902" y="10984"/>
                        <a:pt x="5117" y="12076"/>
                      </a:cubicBezTo>
                      <a:cubicBezTo>
                        <a:pt x="4333" y="13168"/>
                        <a:pt x="3173" y="13748"/>
                        <a:pt x="2661" y="14942"/>
                      </a:cubicBezTo>
                      <a:cubicBezTo>
                        <a:pt x="2149" y="16136"/>
                        <a:pt x="2149" y="18183"/>
                        <a:pt x="2047" y="19240"/>
                      </a:cubicBezTo>
                      <a:cubicBezTo>
                        <a:pt x="1945" y="20298"/>
                        <a:pt x="2388" y="20195"/>
                        <a:pt x="2047" y="21287"/>
                      </a:cubicBezTo>
                      <a:cubicBezTo>
                        <a:pt x="1706" y="22379"/>
                        <a:pt x="341" y="25040"/>
                        <a:pt x="0" y="25790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666" name="Google Shape;666;p48"/>
                <p:cNvSpPr/>
                <p:nvPr/>
              </p:nvSpPr>
              <p:spPr>
                <a:xfrm flipH="1">
                  <a:off x="7767948" y="3157150"/>
                  <a:ext cx="1407175" cy="2057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287" h="82281" extrusionOk="0">
                      <a:moveTo>
                        <a:pt x="0" y="0"/>
                      </a:moveTo>
                      <a:cubicBezTo>
                        <a:pt x="989" y="1603"/>
                        <a:pt x="3957" y="7607"/>
                        <a:pt x="5936" y="9620"/>
                      </a:cubicBezTo>
                      <a:cubicBezTo>
                        <a:pt x="7915" y="11633"/>
                        <a:pt x="10508" y="10507"/>
                        <a:pt x="11872" y="12076"/>
                      </a:cubicBezTo>
                      <a:cubicBezTo>
                        <a:pt x="13237" y="13645"/>
                        <a:pt x="13543" y="16921"/>
                        <a:pt x="14123" y="19036"/>
                      </a:cubicBezTo>
                      <a:cubicBezTo>
                        <a:pt x="14703" y="21151"/>
                        <a:pt x="15215" y="22447"/>
                        <a:pt x="15351" y="24767"/>
                      </a:cubicBezTo>
                      <a:cubicBezTo>
                        <a:pt x="15488" y="27087"/>
                        <a:pt x="16000" y="29338"/>
                        <a:pt x="14942" y="32954"/>
                      </a:cubicBezTo>
                      <a:cubicBezTo>
                        <a:pt x="13885" y="36570"/>
                        <a:pt x="10064" y="43324"/>
                        <a:pt x="9006" y="46462"/>
                      </a:cubicBezTo>
                      <a:cubicBezTo>
                        <a:pt x="7949" y="49600"/>
                        <a:pt x="8392" y="50317"/>
                        <a:pt x="8597" y="51784"/>
                      </a:cubicBezTo>
                      <a:cubicBezTo>
                        <a:pt x="8802" y="53251"/>
                        <a:pt x="8119" y="53627"/>
                        <a:pt x="10234" y="55264"/>
                      </a:cubicBezTo>
                      <a:cubicBezTo>
                        <a:pt x="12349" y="56902"/>
                        <a:pt x="18558" y="60142"/>
                        <a:pt x="21287" y="61609"/>
                      </a:cubicBezTo>
                      <a:cubicBezTo>
                        <a:pt x="24016" y="63076"/>
                        <a:pt x="24323" y="62905"/>
                        <a:pt x="26608" y="64065"/>
                      </a:cubicBezTo>
                      <a:cubicBezTo>
                        <a:pt x="28894" y="65225"/>
                        <a:pt x="33192" y="67169"/>
                        <a:pt x="35000" y="68568"/>
                      </a:cubicBezTo>
                      <a:cubicBezTo>
                        <a:pt x="36808" y="69967"/>
                        <a:pt x="36637" y="71570"/>
                        <a:pt x="37456" y="72457"/>
                      </a:cubicBezTo>
                      <a:cubicBezTo>
                        <a:pt x="38275" y="73344"/>
                        <a:pt x="38071" y="73275"/>
                        <a:pt x="39913" y="73889"/>
                      </a:cubicBezTo>
                      <a:cubicBezTo>
                        <a:pt x="41755" y="74503"/>
                        <a:pt x="46258" y="75356"/>
                        <a:pt x="48509" y="76141"/>
                      </a:cubicBezTo>
                      <a:cubicBezTo>
                        <a:pt x="50760" y="76926"/>
                        <a:pt x="52125" y="77574"/>
                        <a:pt x="53421" y="78597"/>
                      </a:cubicBezTo>
                      <a:cubicBezTo>
                        <a:pt x="54717" y="79620"/>
                        <a:pt x="55809" y="81667"/>
                        <a:pt x="56287" y="82281"/>
                      </a:cubicBezTo>
                    </a:path>
                  </a:pathLst>
                </a:custGeom>
                <a:noFill/>
                <a:ln w="38100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667" name="Google Shape;667;p48"/>
                <p:cNvSpPr/>
                <p:nvPr/>
              </p:nvSpPr>
              <p:spPr>
                <a:xfrm>
                  <a:off x="8258775" y="4912275"/>
                  <a:ext cx="339400" cy="286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76" h="11462" extrusionOk="0">
                      <a:moveTo>
                        <a:pt x="0" y="0"/>
                      </a:moveTo>
                      <a:cubicBezTo>
                        <a:pt x="648" y="478"/>
                        <a:pt x="2320" y="2388"/>
                        <a:pt x="3889" y="2866"/>
                      </a:cubicBezTo>
                      <a:cubicBezTo>
                        <a:pt x="5458" y="3344"/>
                        <a:pt x="7914" y="2525"/>
                        <a:pt x="9415" y="2866"/>
                      </a:cubicBezTo>
                      <a:cubicBezTo>
                        <a:pt x="10916" y="3207"/>
                        <a:pt x="12212" y="4059"/>
                        <a:pt x="12894" y="4912"/>
                      </a:cubicBezTo>
                      <a:cubicBezTo>
                        <a:pt x="13576" y="5765"/>
                        <a:pt x="13440" y="6891"/>
                        <a:pt x="13508" y="7983"/>
                      </a:cubicBezTo>
                      <a:cubicBezTo>
                        <a:pt x="13576" y="9075"/>
                        <a:pt x="13338" y="10882"/>
                        <a:pt x="13304" y="11462"/>
                      </a:cubicBezTo>
                    </a:path>
                  </a:pathLst>
                </a:custGeom>
                <a:noFill/>
                <a:ln w="19050" cap="flat" cmpd="sng">
                  <a:solidFill>
                    <a:schemeClr val="accent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668" name="Google Shape;668;p48"/>
              <p:cNvSpPr/>
              <p:nvPr/>
            </p:nvSpPr>
            <p:spPr>
              <a:xfrm>
                <a:off x="-27925" y="-5575"/>
                <a:ext cx="469200" cy="508300"/>
              </a:xfrm>
              <a:custGeom>
                <a:avLst/>
                <a:gdLst/>
                <a:ahLst/>
                <a:cxnLst/>
                <a:rect l="l" t="t" r="r" b="b"/>
                <a:pathLst>
                  <a:path w="18768" h="20332" extrusionOk="0">
                    <a:moveTo>
                      <a:pt x="18768" y="20332"/>
                    </a:moveTo>
                    <a:cubicBezTo>
                      <a:pt x="17576" y="19997"/>
                      <a:pt x="13592" y="19811"/>
                      <a:pt x="11618" y="18321"/>
                    </a:cubicBezTo>
                    <a:cubicBezTo>
                      <a:pt x="9644" y="16832"/>
                      <a:pt x="7820" y="13331"/>
                      <a:pt x="6926" y="11395"/>
                    </a:cubicBezTo>
                    <a:cubicBezTo>
                      <a:pt x="6032" y="9459"/>
                      <a:pt x="6777" y="8044"/>
                      <a:pt x="6256" y="6703"/>
                    </a:cubicBezTo>
                    <a:cubicBezTo>
                      <a:pt x="5735" y="5362"/>
                      <a:pt x="4841" y="4468"/>
                      <a:pt x="3798" y="3351"/>
                    </a:cubicBezTo>
                    <a:cubicBezTo>
                      <a:pt x="2755" y="2234"/>
                      <a:pt x="633" y="559"/>
                      <a:pt x="0" y="0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69" name="Google Shape;669;p48"/>
              <p:cNvSpPr/>
              <p:nvPr/>
            </p:nvSpPr>
            <p:spPr>
              <a:xfrm>
                <a:off x="-44675" y="-83775"/>
                <a:ext cx="3200675" cy="928675"/>
              </a:xfrm>
              <a:custGeom>
                <a:avLst/>
                <a:gdLst/>
                <a:ahLst/>
                <a:cxnLst/>
                <a:rect l="l" t="t" r="r" b="b"/>
                <a:pathLst>
                  <a:path w="128027" h="37147" extrusionOk="0">
                    <a:moveTo>
                      <a:pt x="0" y="37089"/>
                    </a:moveTo>
                    <a:cubicBezTo>
                      <a:pt x="1713" y="36940"/>
                      <a:pt x="6926" y="37686"/>
                      <a:pt x="10277" y="36196"/>
                    </a:cubicBezTo>
                    <a:cubicBezTo>
                      <a:pt x="13629" y="34707"/>
                      <a:pt x="18619" y="30759"/>
                      <a:pt x="20109" y="28152"/>
                    </a:cubicBezTo>
                    <a:cubicBezTo>
                      <a:pt x="21599" y="25545"/>
                      <a:pt x="19029" y="22938"/>
                      <a:pt x="19215" y="20555"/>
                    </a:cubicBezTo>
                    <a:cubicBezTo>
                      <a:pt x="19401" y="18172"/>
                      <a:pt x="19960" y="15230"/>
                      <a:pt x="21226" y="13852"/>
                    </a:cubicBezTo>
                    <a:cubicBezTo>
                      <a:pt x="22492" y="12474"/>
                      <a:pt x="24801" y="12511"/>
                      <a:pt x="26812" y="12288"/>
                    </a:cubicBezTo>
                    <a:cubicBezTo>
                      <a:pt x="28823" y="12065"/>
                      <a:pt x="30200" y="12326"/>
                      <a:pt x="33291" y="12512"/>
                    </a:cubicBezTo>
                    <a:cubicBezTo>
                      <a:pt x="36382" y="12698"/>
                      <a:pt x="41372" y="13368"/>
                      <a:pt x="45356" y="13405"/>
                    </a:cubicBezTo>
                    <a:cubicBezTo>
                      <a:pt x="49341" y="13442"/>
                      <a:pt x="52878" y="13517"/>
                      <a:pt x="57198" y="12735"/>
                    </a:cubicBezTo>
                    <a:cubicBezTo>
                      <a:pt x="61518" y="11953"/>
                      <a:pt x="68110" y="9830"/>
                      <a:pt x="71275" y="8713"/>
                    </a:cubicBezTo>
                    <a:cubicBezTo>
                      <a:pt x="74440" y="7596"/>
                      <a:pt x="73583" y="6553"/>
                      <a:pt x="76190" y="6032"/>
                    </a:cubicBezTo>
                    <a:cubicBezTo>
                      <a:pt x="78797" y="5511"/>
                      <a:pt x="83489" y="5473"/>
                      <a:pt x="86915" y="5585"/>
                    </a:cubicBezTo>
                    <a:cubicBezTo>
                      <a:pt x="90341" y="5697"/>
                      <a:pt x="93841" y="6404"/>
                      <a:pt x="96746" y="6702"/>
                    </a:cubicBezTo>
                    <a:cubicBezTo>
                      <a:pt x="99651" y="7000"/>
                      <a:pt x="100805" y="7559"/>
                      <a:pt x="104343" y="7373"/>
                    </a:cubicBezTo>
                    <a:cubicBezTo>
                      <a:pt x="107881" y="7187"/>
                      <a:pt x="114919" y="5995"/>
                      <a:pt x="117972" y="5585"/>
                    </a:cubicBezTo>
                    <a:cubicBezTo>
                      <a:pt x="121026" y="5175"/>
                      <a:pt x="120988" y="5846"/>
                      <a:pt x="122664" y="4915"/>
                    </a:cubicBezTo>
                    <a:cubicBezTo>
                      <a:pt x="124340" y="3984"/>
                      <a:pt x="127133" y="819"/>
                      <a:pt x="128027" y="0"/>
                    </a:cubicBezTo>
                  </a:path>
                </a:pathLst>
              </a:custGeom>
              <a:noFill/>
              <a:ln w="3810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70" name="Google Shape;670;p48"/>
              <p:cNvSpPr/>
              <p:nvPr/>
            </p:nvSpPr>
            <p:spPr>
              <a:xfrm>
                <a:off x="134050" y="-83775"/>
                <a:ext cx="1390875" cy="290450"/>
              </a:xfrm>
              <a:custGeom>
                <a:avLst/>
                <a:gdLst/>
                <a:ahLst/>
                <a:cxnLst/>
                <a:rect l="l" t="t" r="r" b="b"/>
                <a:pathLst>
                  <a:path w="55635" h="11618" extrusionOk="0">
                    <a:moveTo>
                      <a:pt x="0" y="11618"/>
                    </a:moveTo>
                    <a:cubicBezTo>
                      <a:pt x="596" y="11283"/>
                      <a:pt x="2160" y="9942"/>
                      <a:pt x="3575" y="9607"/>
                    </a:cubicBezTo>
                    <a:cubicBezTo>
                      <a:pt x="4990" y="9272"/>
                      <a:pt x="7076" y="9607"/>
                      <a:pt x="8491" y="9607"/>
                    </a:cubicBezTo>
                    <a:cubicBezTo>
                      <a:pt x="9906" y="9607"/>
                      <a:pt x="10279" y="9756"/>
                      <a:pt x="12066" y="9607"/>
                    </a:cubicBezTo>
                    <a:cubicBezTo>
                      <a:pt x="13854" y="9458"/>
                      <a:pt x="17578" y="9085"/>
                      <a:pt x="19216" y="8713"/>
                    </a:cubicBezTo>
                    <a:cubicBezTo>
                      <a:pt x="20855" y="8341"/>
                      <a:pt x="20780" y="7671"/>
                      <a:pt x="21897" y="7373"/>
                    </a:cubicBezTo>
                    <a:cubicBezTo>
                      <a:pt x="23014" y="7075"/>
                      <a:pt x="24243" y="7001"/>
                      <a:pt x="25919" y="6926"/>
                    </a:cubicBezTo>
                    <a:cubicBezTo>
                      <a:pt x="27595" y="6852"/>
                      <a:pt x="30387" y="6926"/>
                      <a:pt x="31951" y="6926"/>
                    </a:cubicBezTo>
                    <a:cubicBezTo>
                      <a:pt x="33515" y="6926"/>
                      <a:pt x="33255" y="6926"/>
                      <a:pt x="35303" y="6926"/>
                    </a:cubicBezTo>
                    <a:cubicBezTo>
                      <a:pt x="37351" y="6926"/>
                      <a:pt x="41820" y="7187"/>
                      <a:pt x="44240" y="6926"/>
                    </a:cubicBezTo>
                    <a:cubicBezTo>
                      <a:pt x="46661" y="6665"/>
                      <a:pt x="48411" y="5809"/>
                      <a:pt x="49826" y="5362"/>
                    </a:cubicBezTo>
                    <a:cubicBezTo>
                      <a:pt x="51241" y="4915"/>
                      <a:pt x="51763" y="5139"/>
                      <a:pt x="52731" y="4245"/>
                    </a:cubicBezTo>
                    <a:cubicBezTo>
                      <a:pt x="53699" y="3351"/>
                      <a:pt x="55151" y="708"/>
                      <a:pt x="55635" y="0"/>
                    </a:cubicBezTo>
                  </a:path>
                </a:pathLst>
              </a:custGeom>
              <a:noFill/>
              <a:ln w="1905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2" name="Google Shape;672;p49"/>
          <p:cNvGrpSpPr/>
          <p:nvPr/>
        </p:nvGrpSpPr>
        <p:grpSpPr>
          <a:xfrm>
            <a:off x="-1509775" y="-1051988"/>
            <a:ext cx="10720800" cy="8547429"/>
            <a:chOff x="-1509775" y="-1051988"/>
            <a:chExt cx="10720800" cy="8547429"/>
          </a:xfrm>
        </p:grpSpPr>
        <p:sp>
          <p:nvSpPr>
            <p:cNvPr id="673" name="Google Shape;673;p49"/>
            <p:cNvSpPr/>
            <p:nvPr/>
          </p:nvSpPr>
          <p:spPr>
            <a:xfrm rot="10800000">
              <a:off x="-1509775" y="4569225"/>
              <a:ext cx="4365049" cy="2926215"/>
            </a:xfrm>
            <a:custGeom>
              <a:avLst/>
              <a:gdLst/>
              <a:ahLst/>
              <a:cxnLst/>
              <a:rect l="l" t="t" r="r" b="b"/>
              <a:pathLst>
                <a:path w="108705" h="72873" extrusionOk="0">
                  <a:moveTo>
                    <a:pt x="21537" y="1"/>
                  </a:moveTo>
                  <a:cubicBezTo>
                    <a:pt x="20162" y="1"/>
                    <a:pt x="18789" y="150"/>
                    <a:pt x="17443" y="467"/>
                  </a:cubicBezTo>
                  <a:cubicBezTo>
                    <a:pt x="14872" y="1098"/>
                    <a:pt x="12455" y="2265"/>
                    <a:pt x="10359" y="3908"/>
                  </a:cubicBezTo>
                  <a:cubicBezTo>
                    <a:pt x="6704" y="6778"/>
                    <a:pt x="3942" y="10623"/>
                    <a:pt x="2406" y="15005"/>
                  </a:cubicBezTo>
                  <a:cubicBezTo>
                    <a:pt x="1" y="21887"/>
                    <a:pt x="465" y="29495"/>
                    <a:pt x="2322" y="36531"/>
                  </a:cubicBezTo>
                  <a:cubicBezTo>
                    <a:pt x="4632" y="45258"/>
                    <a:pt x="9169" y="53486"/>
                    <a:pt x="15872" y="59546"/>
                  </a:cubicBezTo>
                  <a:cubicBezTo>
                    <a:pt x="23444" y="66392"/>
                    <a:pt x="33433" y="70119"/>
                    <a:pt x="43494" y="71845"/>
                  </a:cubicBezTo>
                  <a:cubicBezTo>
                    <a:pt x="47363" y="72508"/>
                    <a:pt x="51330" y="72873"/>
                    <a:pt x="55287" y="72873"/>
                  </a:cubicBezTo>
                  <a:cubicBezTo>
                    <a:pt x="64894" y="72873"/>
                    <a:pt x="74447" y="70724"/>
                    <a:pt x="82416" y="65487"/>
                  </a:cubicBezTo>
                  <a:cubicBezTo>
                    <a:pt x="89512" y="60832"/>
                    <a:pt x="95001" y="53926"/>
                    <a:pt x="98477" y="46187"/>
                  </a:cubicBezTo>
                  <a:cubicBezTo>
                    <a:pt x="103121" y="35876"/>
                    <a:pt x="108705" y="15064"/>
                    <a:pt x="94846" y="9135"/>
                  </a:cubicBezTo>
                  <a:cubicBezTo>
                    <a:pt x="93101" y="8418"/>
                    <a:pt x="91265" y="8067"/>
                    <a:pt x="89441" y="8067"/>
                  </a:cubicBezTo>
                  <a:cubicBezTo>
                    <a:pt x="86087" y="8067"/>
                    <a:pt x="82776" y="9253"/>
                    <a:pt x="80154" y="11528"/>
                  </a:cubicBezTo>
                  <a:cubicBezTo>
                    <a:pt x="75213" y="15922"/>
                    <a:pt x="74046" y="23101"/>
                    <a:pt x="70521" y="28685"/>
                  </a:cubicBezTo>
                  <a:cubicBezTo>
                    <a:pt x="68509" y="31876"/>
                    <a:pt x="65592" y="34614"/>
                    <a:pt x="62020" y="35829"/>
                  </a:cubicBezTo>
                  <a:cubicBezTo>
                    <a:pt x="60773" y="36255"/>
                    <a:pt x="59446" y="36475"/>
                    <a:pt x="58124" y="36475"/>
                  </a:cubicBezTo>
                  <a:cubicBezTo>
                    <a:pt x="55647" y="36475"/>
                    <a:pt x="53192" y="35705"/>
                    <a:pt x="51329" y="34090"/>
                  </a:cubicBezTo>
                  <a:cubicBezTo>
                    <a:pt x="47280" y="30578"/>
                    <a:pt x="46899" y="24613"/>
                    <a:pt x="45244" y="19839"/>
                  </a:cubicBezTo>
                  <a:cubicBezTo>
                    <a:pt x="43363" y="14433"/>
                    <a:pt x="40161" y="9040"/>
                    <a:pt x="35839" y="5408"/>
                  </a:cubicBezTo>
                  <a:cubicBezTo>
                    <a:pt x="31934" y="2124"/>
                    <a:pt x="26720" y="1"/>
                    <a:pt x="215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49"/>
            <p:cNvSpPr/>
            <p:nvPr/>
          </p:nvSpPr>
          <p:spPr>
            <a:xfrm>
              <a:off x="3223025" y="4848493"/>
              <a:ext cx="368875" cy="374250"/>
            </a:xfrm>
            <a:custGeom>
              <a:avLst/>
              <a:gdLst/>
              <a:ahLst/>
              <a:cxnLst/>
              <a:rect l="l" t="t" r="r" b="b"/>
              <a:pathLst>
                <a:path w="14755" h="14970" extrusionOk="0">
                  <a:moveTo>
                    <a:pt x="14746" y="0"/>
                  </a:moveTo>
                  <a:cubicBezTo>
                    <a:pt x="14709" y="410"/>
                    <a:pt x="14858" y="1453"/>
                    <a:pt x="14523" y="2458"/>
                  </a:cubicBezTo>
                  <a:cubicBezTo>
                    <a:pt x="14188" y="3464"/>
                    <a:pt x="13742" y="5102"/>
                    <a:pt x="12736" y="6033"/>
                  </a:cubicBezTo>
                  <a:cubicBezTo>
                    <a:pt x="11731" y="6964"/>
                    <a:pt x="9831" y="7337"/>
                    <a:pt x="8490" y="8044"/>
                  </a:cubicBezTo>
                  <a:cubicBezTo>
                    <a:pt x="7149" y="8752"/>
                    <a:pt x="5809" y="9422"/>
                    <a:pt x="4692" y="10278"/>
                  </a:cubicBezTo>
                  <a:cubicBezTo>
                    <a:pt x="3575" y="11135"/>
                    <a:pt x="2569" y="12401"/>
                    <a:pt x="1787" y="13183"/>
                  </a:cubicBezTo>
                  <a:cubicBezTo>
                    <a:pt x="1005" y="13965"/>
                    <a:pt x="298" y="14672"/>
                    <a:pt x="0" y="14970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75" name="Google Shape;675;p49"/>
            <p:cNvSpPr/>
            <p:nvPr/>
          </p:nvSpPr>
          <p:spPr>
            <a:xfrm>
              <a:off x="396586" y="4417229"/>
              <a:ext cx="955203" cy="737316"/>
            </a:xfrm>
            <a:custGeom>
              <a:avLst/>
              <a:gdLst/>
              <a:ahLst/>
              <a:cxnLst/>
              <a:rect l="l" t="t" r="r" b="b"/>
              <a:pathLst>
                <a:path w="37984" h="30386" extrusionOk="0">
                  <a:moveTo>
                    <a:pt x="0" y="0"/>
                  </a:moveTo>
                  <a:cubicBezTo>
                    <a:pt x="1341" y="1303"/>
                    <a:pt x="6219" y="5549"/>
                    <a:pt x="8044" y="7820"/>
                  </a:cubicBezTo>
                  <a:cubicBezTo>
                    <a:pt x="9869" y="10092"/>
                    <a:pt x="9460" y="12102"/>
                    <a:pt x="10949" y="13629"/>
                  </a:cubicBezTo>
                  <a:cubicBezTo>
                    <a:pt x="12439" y="15156"/>
                    <a:pt x="15082" y="16273"/>
                    <a:pt x="16981" y="16980"/>
                  </a:cubicBezTo>
                  <a:cubicBezTo>
                    <a:pt x="18880" y="17688"/>
                    <a:pt x="20184" y="17278"/>
                    <a:pt x="22344" y="17874"/>
                  </a:cubicBezTo>
                  <a:cubicBezTo>
                    <a:pt x="24504" y="18470"/>
                    <a:pt x="27966" y="19103"/>
                    <a:pt x="29940" y="20555"/>
                  </a:cubicBezTo>
                  <a:cubicBezTo>
                    <a:pt x="31914" y="22007"/>
                    <a:pt x="32845" y="24950"/>
                    <a:pt x="34186" y="26588"/>
                  </a:cubicBezTo>
                  <a:cubicBezTo>
                    <a:pt x="35527" y="28227"/>
                    <a:pt x="37351" y="29753"/>
                    <a:pt x="37984" y="30386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76" name="Google Shape;676;p49"/>
            <p:cNvSpPr/>
            <p:nvPr/>
          </p:nvSpPr>
          <p:spPr>
            <a:xfrm>
              <a:off x="245750" y="4358641"/>
              <a:ext cx="430125" cy="929975"/>
            </a:xfrm>
            <a:custGeom>
              <a:avLst/>
              <a:gdLst/>
              <a:ahLst/>
              <a:cxnLst/>
              <a:rect l="l" t="t" r="r" b="b"/>
              <a:pathLst>
                <a:path w="17205" h="37199" extrusionOk="0">
                  <a:moveTo>
                    <a:pt x="9385" y="379"/>
                  </a:moveTo>
                  <a:cubicBezTo>
                    <a:pt x="9385" y="342"/>
                    <a:pt x="9906" y="-283"/>
                    <a:pt x="9385" y="156"/>
                  </a:cubicBezTo>
                  <a:cubicBezTo>
                    <a:pt x="8864" y="595"/>
                    <a:pt x="7486" y="1942"/>
                    <a:pt x="6257" y="3014"/>
                  </a:cubicBezTo>
                  <a:cubicBezTo>
                    <a:pt x="5028" y="4086"/>
                    <a:pt x="3055" y="4690"/>
                    <a:pt x="2012" y="6589"/>
                  </a:cubicBezTo>
                  <a:cubicBezTo>
                    <a:pt x="969" y="8488"/>
                    <a:pt x="-36" y="11877"/>
                    <a:pt x="1" y="14409"/>
                  </a:cubicBezTo>
                  <a:cubicBezTo>
                    <a:pt x="38" y="16941"/>
                    <a:pt x="1267" y="19734"/>
                    <a:pt x="2235" y="21782"/>
                  </a:cubicBezTo>
                  <a:cubicBezTo>
                    <a:pt x="3203" y="23830"/>
                    <a:pt x="4097" y="24985"/>
                    <a:pt x="5810" y="26698"/>
                  </a:cubicBezTo>
                  <a:cubicBezTo>
                    <a:pt x="7523" y="28411"/>
                    <a:pt x="10614" y="30310"/>
                    <a:pt x="12513" y="32060"/>
                  </a:cubicBezTo>
                  <a:cubicBezTo>
                    <a:pt x="14412" y="33810"/>
                    <a:pt x="16423" y="36343"/>
                    <a:pt x="17205" y="37199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77" name="Google Shape;677;p49"/>
            <p:cNvSpPr/>
            <p:nvPr/>
          </p:nvSpPr>
          <p:spPr>
            <a:xfrm rot="2497583" flipH="1">
              <a:off x="-734542" y="-659075"/>
              <a:ext cx="1766335" cy="1534592"/>
            </a:xfrm>
            <a:custGeom>
              <a:avLst/>
              <a:gdLst/>
              <a:ahLst/>
              <a:cxnLst/>
              <a:rect l="l" t="t" r="r" b="b"/>
              <a:pathLst>
                <a:path w="132729" h="115315" extrusionOk="0">
                  <a:moveTo>
                    <a:pt x="61649" y="1"/>
                  </a:moveTo>
                  <a:cubicBezTo>
                    <a:pt x="60547" y="1"/>
                    <a:pt x="59412" y="29"/>
                    <a:pt x="58242" y="87"/>
                  </a:cubicBezTo>
                  <a:cubicBezTo>
                    <a:pt x="10841" y="2489"/>
                    <a:pt x="0" y="41317"/>
                    <a:pt x="17479" y="76308"/>
                  </a:cubicBezTo>
                  <a:cubicBezTo>
                    <a:pt x="26759" y="94935"/>
                    <a:pt x="61753" y="115314"/>
                    <a:pt x="85177" y="115314"/>
                  </a:cubicBezTo>
                  <a:cubicBezTo>
                    <a:pt x="85496" y="115314"/>
                    <a:pt x="85813" y="115311"/>
                    <a:pt x="86128" y="115303"/>
                  </a:cubicBezTo>
                  <a:cubicBezTo>
                    <a:pt x="97937" y="115003"/>
                    <a:pt x="122020" y="108665"/>
                    <a:pt x="126190" y="97791"/>
                  </a:cubicBezTo>
                  <a:cubicBezTo>
                    <a:pt x="132728" y="80712"/>
                    <a:pt x="113748" y="74407"/>
                    <a:pt x="108544" y="59730"/>
                  </a:cubicBezTo>
                  <a:cubicBezTo>
                    <a:pt x="98282" y="30918"/>
                    <a:pt x="97916" y="1"/>
                    <a:pt x="61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49"/>
            <p:cNvSpPr/>
            <p:nvPr/>
          </p:nvSpPr>
          <p:spPr>
            <a:xfrm>
              <a:off x="-61450" y="4204956"/>
              <a:ext cx="1843725" cy="813300"/>
            </a:xfrm>
            <a:custGeom>
              <a:avLst/>
              <a:gdLst/>
              <a:ahLst/>
              <a:cxnLst/>
              <a:rect l="l" t="t" r="r" b="b"/>
              <a:pathLst>
                <a:path w="73749" h="32532" extrusionOk="0">
                  <a:moveTo>
                    <a:pt x="0" y="717"/>
                  </a:moveTo>
                  <a:cubicBezTo>
                    <a:pt x="1564" y="643"/>
                    <a:pt x="6144" y="-511"/>
                    <a:pt x="9384" y="271"/>
                  </a:cubicBezTo>
                  <a:cubicBezTo>
                    <a:pt x="12624" y="1053"/>
                    <a:pt x="16348" y="4256"/>
                    <a:pt x="19439" y="5410"/>
                  </a:cubicBezTo>
                  <a:cubicBezTo>
                    <a:pt x="22530" y="6564"/>
                    <a:pt x="25248" y="6117"/>
                    <a:pt x="27929" y="7197"/>
                  </a:cubicBezTo>
                  <a:cubicBezTo>
                    <a:pt x="30610" y="8277"/>
                    <a:pt x="32323" y="10958"/>
                    <a:pt x="35526" y="11889"/>
                  </a:cubicBezTo>
                  <a:cubicBezTo>
                    <a:pt x="38729" y="12820"/>
                    <a:pt x="43682" y="11517"/>
                    <a:pt x="47145" y="12783"/>
                  </a:cubicBezTo>
                  <a:cubicBezTo>
                    <a:pt x="50608" y="14049"/>
                    <a:pt x="53922" y="17810"/>
                    <a:pt x="56305" y="19486"/>
                  </a:cubicBezTo>
                  <a:cubicBezTo>
                    <a:pt x="58688" y="21162"/>
                    <a:pt x="59444" y="22206"/>
                    <a:pt x="61444" y="22837"/>
                  </a:cubicBezTo>
                  <a:cubicBezTo>
                    <a:pt x="63444" y="23469"/>
                    <a:pt x="66860" y="22611"/>
                    <a:pt x="68303" y="23275"/>
                  </a:cubicBezTo>
                  <a:cubicBezTo>
                    <a:pt x="69746" y="23939"/>
                    <a:pt x="69543" y="25777"/>
                    <a:pt x="70102" y="26819"/>
                  </a:cubicBezTo>
                  <a:cubicBezTo>
                    <a:pt x="70661" y="27861"/>
                    <a:pt x="71048" y="28577"/>
                    <a:pt x="71656" y="29529"/>
                  </a:cubicBezTo>
                  <a:cubicBezTo>
                    <a:pt x="72264" y="30481"/>
                    <a:pt x="73400" y="32032"/>
                    <a:pt x="73749" y="32532"/>
                  </a:cubicBezTo>
                </a:path>
              </a:pathLst>
            </a:cu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79" name="Google Shape;679;p49"/>
            <p:cNvSpPr/>
            <p:nvPr/>
          </p:nvSpPr>
          <p:spPr>
            <a:xfrm>
              <a:off x="1768775" y="4748383"/>
              <a:ext cx="2610525" cy="485550"/>
            </a:xfrm>
            <a:custGeom>
              <a:avLst/>
              <a:gdLst/>
              <a:ahLst/>
              <a:cxnLst/>
              <a:rect l="l" t="t" r="r" b="b"/>
              <a:pathLst>
                <a:path w="104421" h="19422" extrusionOk="0">
                  <a:moveTo>
                    <a:pt x="0" y="10184"/>
                  </a:moveTo>
                  <a:cubicBezTo>
                    <a:pt x="1446" y="10563"/>
                    <a:pt x="5536" y="12481"/>
                    <a:pt x="8677" y="12457"/>
                  </a:cubicBezTo>
                  <a:cubicBezTo>
                    <a:pt x="11818" y="12433"/>
                    <a:pt x="15476" y="10292"/>
                    <a:pt x="18846" y="10038"/>
                  </a:cubicBezTo>
                  <a:cubicBezTo>
                    <a:pt x="22217" y="9784"/>
                    <a:pt x="26023" y="10613"/>
                    <a:pt x="28900" y="10931"/>
                  </a:cubicBezTo>
                  <a:cubicBezTo>
                    <a:pt x="31777" y="11250"/>
                    <a:pt x="33953" y="12167"/>
                    <a:pt x="36110" y="11949"/>
                  </a:cubicBezTo>
                  <a:cubicBezTo>
                    <a:pt x="38267" y="11731"/>
                    <a:pt x="39141" y="10740"/>
                    <a:pt x="41841" y="9621"/>
                  </a:cubicBezTo>
                  <a:cubicBezTo>
                    <a:pt x="44542" y="8502"/>
                    <a:pt x="49481" y="6389"/>
                    <a:pt x="52313" y="5234"/>
                  </a:cubicBezTo>
                  <a:cubicBezTo>
                    <a:pt x="55145" y="4079"/>
                    <a:pt x="56176" y="2925"/>
                    <a:pt x="58834" y="2691"/>
                  </a:cubicBezTo>
                  <a:cubicBezTo>
                    <a:pt x="61492" y="2458"/>
                    <a:pt x="65382" y="3767"/>
                    <a:pt x="68263" y="3833"/>
                  </a:cubicBezTo>
                  <a:cubicBezTo>
                    <a:pt x="71144" y="3899"/>
                    <a:pt x="73960" y="3726"/>
                    <a:pt x="76120" y="3088"/>
                  </a:cubicBezTo>
                  <a:cubicBezTo>
                    <a:pt x="78280" y="2450"/>
                    <a:pt x="78288" y="-124"/>
                    <a:pt x="81222" y="5"/>
                  </a:cubicBezTo>
                  <a:cubicBezTo>
                    <a:pt x="84156" y="134"/>
                    <a:pt x="89856" y="627"/>
                    <a:pt x="93722" y="3863"/>
                  </a:cubicBezTo>
                  <a:cubicBezTo>
                    <a:pt x="97589" y="7099"/>
                    <a:pt x="102638" y="16829"/>
                    <a:pt x="104421" y="19422"/>
                  </a:cubicBezTo>
                </a:path>
              </a:pathLst>
            </a:cu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680" name="Google Shape;680;p49"/>
            <p:cNvSpPr/>
            <p:nvPr/>
          </p:nvSpPr>
          <p:spPr>
            <a:xfrm>
              <a:off x="1066900" y="5010493"/>
              <a:ext cx="709400" cy="262525"/>
            </a:xfrm>
            <a:custGeom>
              <a:avLst/>
              <a:gdLst/>
              <a:ahLst/>
              <a:cxnLst/>
              <a:rect l="l" t="t" r="r" b="b"/>
              <a:pathLst>
                <a:path w="28376" h="10501" extrusionOk="0">
                  <a:moveTo>
                    <a:pt x="28376" y="0"/>
                  </a:moveTo>
                  <a:cubicBezTo>
                    <a:pt x="27706" y="447"/>
                    <a:pt x="25993" y="2197"/>
                    <a:pt x="24354" y="2681"/>
                  </a:cubicBezTo>
                  <a:cubicBezTo>
                    <a:pt x="22716" y="3165"/>
                    <a:pt x="20817" y="2830"/>
                    <a:pt x="18545" y="2904"/>
                  </a:cubicBezTo>
                  <a:cubicBezTo>
                    <a:pt x="16274" y="2979"/>
                    <a:pt x="12401" y="2830"/>
                    <a:pt x="10725" y="3128"/>
                  </a:cubicBezTo>
                  <a:cubicBezTo>
                    <a:pt x="9049" y="3426"/>
                    <a:pt x="9682" y="4134"/>
                    <a:pt x="8490" y="4692"/>
                  </a:cubicBezTo>
                  <a:cubicBezTo>
                    <a:pt x="7298" y="5251"/>
                    <a:pt x="4990" y="5511"/>
                    <a:pt x="3575" y="6479"/>
                  </a:cubicBezTo>
                  <a:cubicBezTo>
                    <a:pt x="2160" y="7447"/>
                    <a:pt x="596" y="9831"/>
                    <a:pt x="0" y="10501"/>
                  </a:cubicBezTo>
                </a:path>
              </a:pathLst>
            </a:cu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681" name="Google Shape;681;p49"/>
            <p:cNvGrpSpPr/>
            <p:nvPr/>
          </p:nvGrpSpPr>
          <p:grpSpPr>
            <a:xfrm>
              <a:off x="6570175" y="-56275"/>
              <a:ext cx="2640850" cy="676300"/>
              <a:chOff x="6570175" y="-56275"/>
              <a:chExt cx="2640850" cy="676300"/>
            </a:xfrm>
          </p:grpSpPr>
          <p:sp>
            <p:nvSpPr>
              <p:cNvPr id="682" name="Google Shape;682;p49"/>
              <p:cNvSpPr/>
              <p:nvPr/>
            </p:nvSpPr>
            <p:spPr>
              <a:xfrm>
                <a:off x="7900575" y="-25600"/>
                <a:ext cx="317250" cy="240500"/>
              </a:xfrm>
              <a:custGeom>
                <a:avLst/>
                <a:gdLst/>
                <a:ahLst/>
                <a:cxnLst/>
                <a:rect l="l" t="t" r="r" b="b"/>
                <a:pathLst>
                  <a:path w="12690" h="9620" extrusionOk="0">
                    <a:moveTo>
                      <a:pt x="0" y="9620"/>
                    </a:moveTo>
                    <a:cubicBezTo>
                      <a:pt x="853" y="9415"/>
                      <a:pt x="3480" y="9040"/>
                      <a:pt x="5117" y="8392"/>
                    </a:cubicBezTo>
                    <a:cubicBezTo>
                      <a:pt x="6754" y="7744"/>
                      <a:pt x="9005" y="6686"/>
                      <a:pt x="9824" y="5731"/>
                    </a:cubicBezTo>
                    <a:cubicBezTo>
                      <a:pt x="10643" y="4776"/>
                      <a:pt x="9551" y="3616"/>
                      <a:pt x="10029" y="2661"/>
                    </a:cubicBezTo>
                    <a:cubicBezTo>
                      <a:pt x="10507" y="1706"/>
                      <a:pt x="12247" y="444"/>
                      <a:pt x="12690" y="0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83" name="Google Shape;683;p49"/>
              <p:cNvSpPr/>
              <p:nvPr/>
            </p:nvSpPr>
            <p:spPr>
              <a:xfrm>
                <a:off x="8843507" y="368825"/>
                <a:ext cx="317249" cy="92100"/>
              </a:xfrm>
              <a:custGeom>
                <a:avLst/>
                <a:gdLst/>
                <a:ahLst/>
                <a:cxnLst/>
                <a:rect l="l" t="t" r="r" b="b"/>
                <a:pathLst>
                  <a:path w="10030" h="3684" extrusionOk="0">
                    <a:moveTo>
                      <a:pt x="0" y="3684"/>
                    </a:moveTo>
                    <a:cubicBezTo>
                      <a:pt x="1024" y="3445"/>
                      <a:pt x="4640" y="2558"/>
                      <a:pt x="6141" y="2251"/>
                    </a:cubicBezTo>
                    <a:cubicBezTo>
                      <a:pt x="7642" y="1944"/>
                      <a:pt x="8358" y="2217"/>
                      <a:pt x="9006" y="1842"/>
                    </a:cubicBezTo>
                    <a:cubicBezTo>
                      <a:pt x="9654" y="1467"/>
                      <a:pt x="9859" y="307"/>
                      <a:pt x="10030" y="0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684" name="Google Shape;684;p49"/>
              <p:cNvSpPr/>
              <p:nvPr/>
            </p:nvSpPr>
            <p:spPr>
              <a:xfrm>
                <a:off x="6570175" y="-56275"/>
                <a:ext cx="2640850" cy="676300"/>
              </a:xfrm>
              <a:custGeom>
                <a:avLst/>
                <a:gdLst/>
                <a:ahLst/>
                <a:cxnLst/>
                <a:rect l="l" t="t" r="r" b="b"/>
                <a:pathLst>
                  <a:path w="105634" h="27052" extrusionOk="0">
                    <a:moveTo>
                      <a:pt x="0" y="0"/>
                    </a:moveTo>
                    <a:cubicBezTo>
                      <a:pt x="2831" y="1058"/>
                      <a:pt x="12349" y="5288"/>
                      <a:pt x="16988" y="6345"/>
                    </a:cubicBezTo>
                    <a:cubicBezTo>
                      <a:pt x="21627" y="7403"/>
                      <a:pt x="23777" y="6209"/>
                      <a:pt x="27836" y="6345"/>
                    </a:cubicBezTo>
                    <a:cubicBezTo>
                      <a:pt x="31896" y="6481"/>
                      <a:pt x="37524" y="6617"/>
                      <a:pt x="41345" y="7163"/>
                    </a:cubicBezTo>
                    <a:cubicBezTo>
                      <a:pt x="45166" y="7709"/>
                      <a:pt x="47792" y="8596"/>
                      <a:pt x="50760" y="9619"/>
                    </a:cubicBezTo>
                    <a:cubicBezTo>
                      <a:pt x="53728" y="10643"/>
                      <a:pt x="55263" y="12451"/>
                      <a:pt x="59152" y="13304"/>
                    </a:cubicBezTo>
                    <a:cubicBezTo>
                      <a:pt x="63041" y="14157"/>
                      <a:pt x="69147" y="13952"/>
                      <a:pt x="74093" y="14736"/>
                    </a:cubicBezTo>
                    <a:cubicBezTo>
                      <a:pt x="79039" y="15521"/>
                      <a:pt x="85212" y="16107"/>
                      <a:pt x="88830" y="18011"/>
                    </a:cubicBezTo>
                    <a:cubicBezTo>
                      <a:pt x="92448" y="19915"/>
                      <a:pt x="93635" y="25024"/>
                      <a:pt x="95803" y="26158"/>
                    </a:cubicBezTo>
                    <a:cubicBezTo>
                      <a:pt x="97971" y="27293"/>
                      <a:pt x="100198" y="24669"/>
                      <a:pt x="101836" y="24818"/>
                    </a:cubicBezTo>
                    <a:cubicBezTo>
                      <a:pt x="103475" y="24967"/>
                      <a:pt x="105001" y="26680"/>
                      <a:pt x="105634" y="27052"/>
                    </a:cubicBezTo>
                  </a:path>
                </a:pathLst>
              </a:custGeom>
              <a:noFill/>
              <a:ln w="3810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4E23EAF-4853-D599-E31E-F5B18FF499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BBC45-463D-4B33-B49F-C1FE3480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6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A39FA-4057-943D-C223-7644E7D17B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EBBC45-463D-4B33-B49F-C1FE34809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3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oogle Shape;309;p29"/>
          <p:cNvGrpSpPr/>
          <p:nvPr/>
        </p:nvGrpSpPr>
        <p:grpSpPr>
          <a:xfrm>
            <a:off x="-1509775" y="-1051988"/>
            <a:ext cx="10720800" cy="8547429"/>
            <a:chOff x="-1509775" y="-1051988"/>
            <a:chExt cx="10720800" cy="8547429"/>
          </a:xfrm>
        </p:grpSpPr>
        <p:sp>
          <p:nvSpPr>
            <p:cNvPr id="310" name="Google Shape;310;p29"/>
            <p:cNvSpPr/>
            <p:nvPr/>
          </p:nvSpPr>
          <p:spPr>
            <a:xfrm rot="10800000">
              <a:off x="-1509775" y="4569225"/>
              <a:ext cx="4365049" cy="2926215"/>
            </a:xfrm>
            <a:custGeom>
              <a:avLst/>
              <a:gdLst/>
              <a:ahLst/>
              <a:cxnLst/>
              <a:rect l="l" t="t" r="r" b="b"/>
              <a:pathLst>
                <a:path w="108705" h="72873" extrusionOk="0">
                  <a:moveTo>
                    <a:pt x="21537" y="1"/>
                  </a:moveTo>
                  <a:cubicBezTo>
                    <a:pt x="20162" y="1"/>
                    <a:pt x="18789" y="150"/>
                    <a:pt x="17443" y="467"/>
                  </a:cubicBezTo>
                  <a:cubicBezTo>
                    <a:pt x="14872" y="1098"/>
                    <a:pt x="12455" y="2265"/>
                    <a:pt x="10359" y="3908"/>
                  </a:cubicBezTo>
                  <a:cubicBezTo>
                    <a:pt x="6704" y="6778"/>
                    <a:pt x="3942" y="10623"/>
                    <a:pt x="2406" y="15005"/>
                  </a:cubicBezTo>
                  <a:cubicBezTo>
                    <a:pt x="1" y="21887"/>
                    <a:pt x="465" y="29495"/>
                    <a:pt x="2322" y="36531"/>
                  </a:cubicBezTo>
                  <a:cubicBezTo>
                    <a:pt x="4632" y="45258"/>
                    <a:pt x="9169" y="53486"/>
                    <a:pt x="15872" y="59546"/>
                  </a:cubicBezTo>
                  <a:cubicBezTo>
                    <a:pt x="23444" y="66392"/>
                    <a:pt x="33433" y="70119"/>
                    <a:pt x="43494" y="71845"/>
                  </a:cubicBezTo>
                  <a:cubicBezTo>
                    <a:pt x="47363" y="72508"/>
                    <a:pt x="51330" y="72873"/>
                    <a:pt x="55287" y="72873"/>
                  </a:cubicBezTo>
                  <a:cubicBezTo>
                    <a:pt x="64894" y="72873"/>
                    <a:pt x="74447" y="70724"/>
                    <a:pt x="82416" y="65487"/>
                  </a:cubicBezTo>
                  <a:cubicBezTo>
                    <a:pt x="89512" y="60832"/>
                    <a:pt x="95001" y="53926"/>
                    <a:pt x="98477" y="46187"/>
                  </a:cubicBezTo>
                  <a:cubicBezTo>
                    <a:pt x="103121" y="35876"/>
                    <a:pt x="108705" y="15064"/>
                    <a:pt x="94846" y="9135"/>
                  </a:cubicBezTo>
                  <a:cubicBezTo>
                    <a:pt x="93101" y="8418"/>
                    <a:pt x="91265" y="8067"/>
                    <a:pt x="89441" y="8067"/>
                  </a:cubicBezTo>
                  <a:cubicBezTo>
                    <a:pt x="86087" y="8067"/>
                    <a:pt x="82776" y="9253"/>
                    <a:pt x="80154" y="11528"/>
                  </a:cubicBezTo>
                  <a:cubicBezTo>
                    <a:pt x="75213" y="15922"/>
                    <a:pt x="74046" y="23101"/>
                    <a:pt x="70521" y="28685"/>
                  </a:cubicBezTo>
                  <a:cubicBezTo>
                    <a:pt x="68509" y="31876"/>
                    <a:pt x="65592" y="34614"/>
                    <a:pt x="62020" y="35829"/>
                  </a:cubicBezTo>
                  <a:cubicBezTo>
                    <a:pt x="60773" y="36255"/>
                    <a:pt x="59446" y="36475"/>
                    <a:pt x="58124" y="36475"/>
                  </a:cubicBezTo>
                  <a:cubicBezTo>
                    <a:pt x="55647" y="36475"/>
                    <a:pt x="53192" y="35705"/>
                    <a:pt x="51329" y="34090"/>
                  </a:cubicBezTo>
                  <a:cubicBezTo>
                    <a:pt x="47280" y="30578"/>
                    <a:pt x="46899" y="24613"/>
                    <a:pt x="45244" y="19839"/>
                  </a:cubicBezTo>
                  <a:cubicBezTo>
                    <a:pt x="43363" y="14433"/>
                    <a:pt x="40161" y="9040"/>
                    <a:pt x="35839" y="5408"/>
                  </a:cubicBezTo>
                  <a:cubicBezTo>
                    <a:pt x="31934" y="2124"/>
                    <a:pt x="26720" y="1"/>
                    <a:pt x="2153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9"/>
            <p:cNvSpPr/>
            <p:nvPr/>
          </p:nvSpPr>
          <p:spPr>
            <a:xfrm>
              <a:off x="3223025" y="4848493"/>
              <a:ext cx="368875" cy="374250"/>
            </a:xfrm>
            <a:custGeom>
              <a:avLst/>
              <a:gdLst/>
              <a:ahLst/>
              <a:cxnLst/>
              <a:rect l="l" t="t" r="r" b="b"/>
              <a:pathLst>
                <a:path w="14755" h="14970" extrusionOk="0">
                  <a:moveTo>
                    <a:pt x="14746" y="0"/>
                  </a:moveTo>
                  <a:cubicBezTo>
                    <a:pt x="14709" y="410"/>
                    <a:pt x="14858" y="1453"/>
                    <a:pt x="14523" y="2458"/>
                  </a:cubicBezTo>
                  <a:cubicBezTo>
                    <a:pt x="14188" y="3464"/>
                    <a:pt x="13742" y="5102"/>
                    <a:pt x="12736" y="6033"/>
                  </a:cubicBezTo>
                  <a:cubicBezTo>
                    <a:pt x="11731" y="6964"/>
                    <a:pt x="9831" y="7337"/>
                    <a:pt x="8490" y="8044"/>
                  </a:cubicBezTo>
                  <a:cubicBezTo>
                    <a:pt x="7149" y="8752"/>
                    <a:pt x="5809" y="9422"/>
                    <a:pt x="4692" y="10278"/>
                  </a:cubicBezTo>
                  <a:cubicBezTo>
                    <a:pt x="3575" y="11135"/>
                    <a:pt x="2569" y="12401"/>
                    <a:pt x="1787" y="13183"/>
                  </a:cubicBezTo>
                  <a:cubicBezTo>
                    <a:pt x="1005" y="13965"/>
                    <a:pt x="298" y="14672"/>
                    <a:pt x="0" y="14970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2" name="Google Shape;312;p29"/>
            <p:cNvSpPr/>
            <p:nvPr/>
          </p:nvSpPr>
          <p:spPr>
            <a:xfrm>
              <a:off x="396586" y="4417229"/>
              <a:ext cx="955203" cy="737316"/>
            </a:xfrm>
            <a:custGeom>
              <a:avLst/>
              <a:gdLst/>
              <a:ahLst/>
              <a:cxnLst/>
              <a:rect l="l" t="t" r="r" b="b"/>
              <a:pathLst>
                <a:path w="37984" h="30386" extrusionOk="0">
                  <a:moveTo>
                    <a:pt x="0" y="0"/>
                  </a:moveTo>
                  <a:cubicBezTo>
                    <a:pt x="1341" y="1303"/>
                    <a:pt x="6219" y="5549"/>
                    <a:pt x="8044" y="7820"/>
                  </a:cubicBezTo>
                  <a:cubicBezTo>
                    <a:pt x="9869" y="10092"/>
                    <a:pt x="9460" y="12102"/>
                    <a:pt x="10949" y="13629"/>
                  </a:cubicBezTo>
                  <a:cubicBezTo>
                    <a:pt x="12439" y="15156"/>
                    <a:pt x="15082" y="16273"/>
                    <a:pt x="16981" y="16980"/>
                  </a:cubicBezTo>
                  <a:cubicBezTo>
                    <a:pt x="18880" y="17688"/>
                    <a:pt x="20184" y="17278"/>
                    <a:pt x="22344" y="17874"/>
                  </a:cubicBezTo>
                  <a:cubicBezTo>
                    <a:pt x="24504" y="18470"/>
                    <a:pt x="27966" y="19103"/>
                    <a:pt x="29940" y="20555"/>
                  </a:cubicBezTo>
                  <a:cubicBezTo>
                    <a:pt x="31914" y="22007"/>
                    <a:pt x="32845" y="24950"/>
                    <a:pt x="34186" y="26588"/>
                  </a:cubicBezTo>
                  <a:cubicBezTo>
                    <a:pt x="35527" y="28227"/>
                    <a:pt x="37351" y="29753"/>
                    <a:pt x="37984" y="30386"/>
                  </a:cubicBez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3" name="Google Shape;313;p29"/>
            <p:cNvSpPr/>
            <p:nvPr/>
          </p:nvSpPr>
          <p:spPr>
            <a:xfrm>
              <a:off x="245750" y="4358641"/>
              <a:ext cx="430125" cy="929975"/>
            </a:xfrm>
            <a:custGeom>
              <a:avLst/>
              <a:gdLst/>
              <a:ahLst/>
              <a:cxnLst/>
              <a:rect l="l" t="t" r="r" b="b"/>
              <a:pathLst>
                <a:path w="17205" h="37199" extrusionOk="0">
                  <a:moveTo>
                    <a:pt x="9385" y="379"/>
                  </a:moveTo>
                  <a:cubicBezTo>
                    <a:pt x="9385" y="342"/>
                    <a:pt x="9906" y="-283"/>
                    <a:pt x="9385" y="156"/>
                  </a:cubicBezTo>
                  <a:cubicBezTo>
                    <a:pt x="8864" y="595"/>
                    <a:pt x="7486" y="1942"/>
                    <a:pt x="6257" y="3014"/>
                  </a:cubicBezTo>
                  <a:cubicBezTo>
                    <a:pt x="5028" y="4086"/>
                    <a:pt x="3055" y="4690"/>
                    <a:pt x="2012" y="6589"/>
                  </a:cubicBezTo>
                  <a:cubicBezTo>
                    <a:pt x="969" y="8488"/>
                    <a:pt x="-36" y="11877"/>
                    <a:pt x="1" y="14409"/>
                  </a:cubicBezTo>
                  <a:cubicBezTo>
                    <a:pt x="38" y="16941"/>
                    <a:pt x="1267" y="19734"/>
                    <a:pt x="2235" y="21782"/>
                  </a:cubicBezTo>
                  <a:cubicBezTo>
                    <a:pt x="3203" y="23830"/>
                    <a:pt x="4097" y="24985"/>
                    <a:pt x="5810" y="26698"/>
                  </a:cubicBezTo>
                  <a:cubicBezTo>
                    <a:pt x="7523" y="28411"/>
                    <a:pt x="10614" y="30310"/>
                    <a:pt x="12513" y="32060"/>
                  </a:cubicBezTo>
                  <a:cubicBezTo>
                    <a:pt x="14412" y="33810"/>
                    <a:pt x="16423" y="36343"/>
                    <a:pt x="17205" y="37199"/>
                  </a:cubicBez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4" name="Google Shape;314;p29"/>
            <p:cNvSpPr/>
            <p:nvPr/>
          </p:nvSpPr>
          <p:spPr>
            <a:xfrm rot="2497583" flipH="1">
              <a:off x="-734542" y="-659075"/>
              <a:ext cx="1766335" cy="1534592"/>
            </a:xfrm>
            <a:custGeom>
              <a:avLst/>
              <a:gdLst/>
              <a:ahLst/>
              <a:cxnLst/>
              <a:rect l="l" t="t" r="r" b="b"/>
              <a:pathLst>
                <a:path w="132729" h="115315" extrusionOk="0">
                  <a:moveTo>
                    <a:pt x="61649" y="1"/>
                  </a:moveTo>
                  <a:cubicBezTo>
                    <a:pt x="60547" y="1"/>
                    <a:pt x="59412" y="29"/>
                    <a:pt x="58242" y="87"/>
                  </a:cubicBezTo>
                  <a:cubicBezTo>
                    <a:pt x="10841" y="2489"/>
                    <a:pt x="0" y="41317"/>
                    <a:pt x="17479" y="76308"/>
                  </a:cubicBezTo>
                  <a:cubicBezTo>
                    <a:pt x="26759" y="94935"/>
                    <a:pt x="61753" y="115314"/>
                    <a:pt x="85177" y="115314"/>
                  </a:cubicBezTo>
                  <a:cubicBezTo>
                    <a:pt x="85496" y="115314"/>
                    <a:pt x="85813" y="115311"/>
                    <a:pt x="86128" y="115303"/>
                  </a:cubicBezTo>
                  <a:cubicBezTo>
                    <a:pt x="97937" y="115003"/>
                    <a:pt x="122020" y="108665"/>
                    <a:pt x="126190" y="97791"/>
                  </a:cubicBezTo>
                  <a:cubicBezTo>
                    <a:pt x="132728" y="80712"/>
                    <a:pt x="113748" y="74407"/>
                    <a:pt x="108544" y="59730"/>
                  </a:cubicBezTo>
                  <a:cubicBezTo>
                    <a:pt x="98282" y="30918"/>
                    <a:pt x="97916" y="1"/>
                    <a:pt x="6164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9"/>
            <p:cNvSpPr/>
            <p:nvPr/>
          </p:nvSpPr>
          <p:spPr>
            <a:xfrm>
              <a:off x="-61450" y="4204956"/>
              <a:ext cx="1843725" cy="813300"/>
            </a:xfrm>
            <a:custGeom>
              <a:avLst/>
              <a:gdLst/>
              <a:ahLst/>
              <a:cxnLst/>
              <a:rect l="l" t="t" r="r" b="b"/>
              <a:pathLst>
                <a:path w="73749" h="32532" extrusionOk="0">
                  <a:moveTo>
                    <a:pt x="0" y="717"/>
                  </a:moveTo>
                  <a:cubicBezTo>
                    <a:pt x="1564" y="643"/>
                    <a:pt x="6144" y="-511"/>
                    <a:pt x="9384" y="271"/>
                  </a:cubicBezTo>
                  <a:cubicBezTo>
                    <a:pt x="12624" y="1053"/>
                    <a:pt x="16348" y="4256"/>
                    <a:pt x="19439" y="5410"/>
                  </a:cubicBezTo>
                  <a:cubicBezTo>
                    <a:pt x="22530" y="6564"/>
                    <a:pt x="25248" y="6117"/>
                    <a:pt x="27929" y="7197"/>
                  </a:cubicBezTo>
                  <a:cubicBezTo>
                    <a:pt x="30610" y="8277"/>
                    <a:pt x="32323" y="10958"/>
                    <a:pt x="35526" y="11889"/>
                  </a:cubicBezTo>
                  <a:cubicBezTo>
                    <a:pt x="38729" y="12820"/>
                    <a:pt x="43682" y="11517"/>
                    <a:pt x="47145" y="12783"/>
                  </a:cubicBezTo>
                  <a:cubicBezTo>
                    <a:pt x="50608" y="14049"/>
                    <a:pt x="53922" y="17810"/>
                    <a:pt x="56305" y="19486"/>
                  </a:cubicBezTo>
                  <a:cubicBezTo>
                    <a:pt x="58688" y="21162"/>
                    <a:pt x="59444" y="22206"/>
                    <a:pt x="61444" y="22837"/>
                  </a:cubicBezTo>
                  <a:cubicBezTo>
                    <a:pt x="63444" y="23469"/>
                    <a:pt x="66860" y="22611"/>
                    <a:pt x="68303" y="23275"/>
                  </a:cubicBezTo>
                  <a:cubicBezTo>
                    <a:pt x="69746" y="23939"/>
                    <a:pt x="69543" y="25777"/>
                    <a:pt x="70102" y="26819"/>
                  </a:cubicBezTo>
                  <a:cubicBezTo>
                    <a:pt x="70661" y="27861"/>
                    <a:pt x="71048" y="28577"/>
                    <a:pt x="71656" y="29529"/>
                  </a:cubicBezTo>
                  <a:cubicBezTo>
                    <a:pt x="72264" y="30481"/>
                    <a:pt x="73400" y="32032"/>
                    <a:pt x="73749" y="32532"/>
                  </a:cubicBezTo>
                </a:path>
              </a:pathLst>
            </a:cu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6" name="Google Shape;316;p29"/>
            <p:cNvSpPr/>
            <p:nvPr/>
          </p:nvSpPr>
          <p:spPr>
            <a:xfrm>
              <a:off x="1768775" y="4748383"/>
              <a:ext cx="2610525" cy="485550"/>
            </a:xfrm>
            <a:custGeom>
              <a:avLst/>
              <a:gdLst/>
              <a:ahLst/>
              <a:cxnLst/>
              <a:rect l="l" t="t" r="r" b="b"/>
              <a:pathLst>
                <a:path w="104421" h="19422" extrusionOk="0">
                  <a:moveTo>
                    <a:pt x="0" y="10184"/>
                  </a:moveTo>
                  <a:cubicBezTo>
                    <a:pt x="1446" y="10563"/>
                    <a:pt x="5536" y="12481"/>
                    <a:pt x="8677" y="12457"/>
                  </a:cubicBezTo>
                  <a:cubicBezTo>
                    <a:pt x="11818" y="12433"/>
                    <a:pt x="15476" y="10292"/>
                    <a:pt x="18846" y="10038"/>
                  </a:cubicBezTo>
                  <a:cubicBezTo>
                    <a:pt x="22217" y="9784"/>
                    <a:pt x="26023" y="10613"/>
                    <a:pt x="28900" y="10931"/>
                  </a:cubicBezTo>
                  <a:cubicBezTo>
                    <a:pt x="31777" y="11250"/>
                    <a:pt x="33953" y="12167"/>
                    <a:pt x="36110" y="11949"/>
                  </a:cubicBezTo>
                  <a:cubicBezTo>
                    <a:pt x="38267" y="11731"/>
                    <a:pt x="39141" y="10740"/>
                    <a:pt x="41841" y="9621"/>
                  </a:cubicBezTo>
                  <a:cubicBezTo>
                    <a:pt x="44542" y="8502"/>
                    <a:pt x="49481" y="6389"/>
                    <a:pt x="52313" y="5234"/>
                  </a:cubicBezTo>
                  <a:cubicBezTo>
                    <a:pt x="55145" y="4079"/>
                    <a:pt x="56176" y="2925"/>
                    <a:pt x="58834" y="2691"/>
                  </a:cubicBezTo>
                  <a:cubicBezTo>
                    <a:pt x="61492" y="2458"/>
                    <a:pt x="65382" y="3767"/>
                    <a:pt x="68263" y="3833"/>
                  </a:cubicBezTo>
                  <a:cubicBezTo>
                    <a:pt x="71144" y="3899"/>
                    <a:pt x="73960" y="3726"/>
                    <a:pt x="76120" y="3088"/>
                  </a:cubicBezTo>
                  <a:cubicBezTo>
                    <a:pt x="78280" y="2450"/>
                    <a:pt x="78288" y="-124"/>
                    <a:pt x="81222" y="5"/>
                  </a:cubicBezTo>
                  <a:cubicBezTo>
                    <a:pt x="84156" y="134"/>
                    <a:pt x="89856" y="627"/>
                    <a:pt x="93722" y="3863"/>
                  </a:cubicBezTo>
                  <a:cubicBezTo>
                    <a:pt x="97589" y="7099"/>
                    <a:pt x="102638" y="16829"/>
                    <a:pt x="104421" y="19422"/>
                  </a:cubicBezTo>
                </a:path>
              </a:pathLst>
            </a:cu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17" name="Google Shape;317;p29"/>
            <p:cNvSpPr/>
            <p:nvPr/>
          </p:nvSpPr>
          <p:spPr>
            <a:xfrm>
              <a:off x="1066900" y="5010493"/>
              <a:ext cx="709400" cy="262525"/>
            </a:xfrm>
            <a:custGeom>
              <a:avLst/>
              <a:gdLst/>
              <a:ahLst/>
              <a:cxnLst/>
              <a:rect l="l" t="t" r="r" b="b"/>
              <a:pathLst>
                <a:path w="28376" h="10501" extrusionOk="0">
                  <a:moveTo>
                    <a:pt x="28376" y="0"/>
                  </a:moveTo>
                  <a:cubicBezTo>
                    <a:pt x="27706" y="447"/>
                    <a:pt x="25993" y="2197"/>
                    <a:pt x="24354" y="2681"/>
                  </a:cubicBezTo>
                  <a:cubicBezTo>
                    <a:pt x="22716" y="3165"/>
                    <a:pt x="20817" y="2830"/>
                    <a:pt x="18545" y="2904"/>
                  </a:cubicBezTo>
                  <a:cubicBezTo>
                    <a:pt x="16274" y="2979"/>
                    <a:pt x="12401" y="2830"/>
                    <a:pt x="10725" y="3128"/>
                  </a:cubicBezTo>
                  <a:cubicBezTo>
                    <a:pt x="9049" y="3426"/>
                    <a:pt x="9682" y="4134"/>
                    <a:pt x="8490" y="4692"/>
                  </a:cubicBezTo>
                  <a:cubicBezTo>
                    <a:pt x="7298" y="5251"/>
                    <a:pt x="4990" y="5511"/>
                    <a:pt x="3575" y="6479"/>
                  </a:cubicBezTo>
                  <a:cubicBezTo>
                    <a:pt x="2160" y="7447"/>
                    <a:pt x="596" y="9831"/>
                    <a:pt x="0" y="10501"/>
                  </a:cubicBezTo>
                </a:path>
              </a:pathLst>
            </a:custGeom>
            <a:noFill/>
            <a:ln w="38100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318" name="Google Shape;318;p29"/>
            <p:cNvGrpSpPr/>
            <p:nvPr/>
          </p:nvGrpSpPr>
          <p:grpSpPr>
            <a:xfrm>
              <a:off x="6570175" y="-56275"/>
              <a:ext cx="2640850" cy="676300"/>
              <a:chOff x="6570175" y="-56275"/>
              <a:chExt cx="2640850" cy="676300"/>
            </a:xfrm>
          </p:grpSpPr>
          <p:sp>
            <p:nvSpPr>
              <p:cNvPr id="319" name="Google Shape;319;p29"/>
              <p:cNvSpPr/>
              <p:nvPr/>
            </p:nvSpPr>
            <p:spPr>
              <a:xfrm>
                <a:off x="7900575" y="-25600"/>
                <a:ext cx="317250" cy="240500"/>
              </a:xfrm>
              <a:custGeom>
                <a:avLst/>
                <a:gdLst/>
                <a:ahLst/>
                <a:cxnLst/>
                <a:rect l="l" t="t" r="r" b="b"/>
                <a:pathLst>
                  <a:path w="12690" h="9620" extrusionOk="0">
                    <a:moveTo>
                      <a:pt x="0" y="9620"/>
                    </a:moveTo>
                    <a:cubicBezTo>
                      <a:pt x="853" y="9415"/>
                      <a:pt x="3480" y="9040"/>
                      <a:pt x="5117" y="8392"/>
                    </a:cubicBezTo>
                    <a:cubicBezTo>
                      <a:pt x="6754" y="7744"/>
                      <a:pt x="9005" y="6686"/>
                      <a:pt x="9824" y="5731"/>
                    </a:cubicBezTo>
                    <a:cubicBezTo>
                      <a:pt x="10643" y="4776"/>
                      <a:pt x="9551" y="3616"/>
                      <a:pt x="10029" y="2661"/>
                    </a:cubicBezTo>
                    <a:cubicBezTo>
                      <a:pt x="10507" y="1706"/>
                      <a:pt x="12247" y="444"/>
                      <a:pt x="12690" y="0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20" name="Google Shape;320;p29"/>
              <p:cNvSpPr/>
              <p:nvPr/>
            </p:nvSpPr>
            <p:spPr>
              <a:xfrm>
                <a:off x="8843507" y="368825"/>
                <a:ext cx="317249" cy="92100"/>
              </a:xfrm>
              <a:custGeom>
                <a:avLst/>
                <a:gdLst/>
                <a:ahLst/>
                <a:cxnLst/>
                <a:rect l="l" t="t" r="r" b="b"/>
                <a:pathLst>
                  <a:path w="10030" h="3684" extrusionOk="0">
                    <a:moveTo>
                      <a:pt x="0" y="3684"/>
                    </a:moveTo>
                    <a:cubicBezTo>
                      <a:pt x="1024" y="3445"/>
                      <a:pt x="4640" y="2558"/>
                      <a:pt x="6141" y="2251"/>
                    </a:cubicBezTo>
                    <a:cubicBezTo>
                      <a:pt x="7642" y="1944"/>
                      <a:pt x="8358" y="2217"/>
                      <a:pt x="9006" y="1842"/>
                    </a:cubicBezTo>
                    <a:cubicBezTo>
                      <a:pt x="9654" y="1467"/>
                      <a:pt x="9859" y="307"/>
                      <a:pt x="10030" y="0"/>
                    </a:cubicBezTo>
                  </a:path>
                </a:pathLst>
              </a:custGeom>
              <a:noFill/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321" name="Google Shape;321;p29"/>
              <p:cNvSpPr/>
              <p:nvPr/>
            </p:nvSpPr>
            <p:spPr>
              <a:xfrm>
                <a:off x="6570175" y="-56275"/>
                <a:ext cx="2640850" cy="676300"/>
              </a:xfrm>
              <a:custGeom>
                <a:avLst/>
                <a:gdLst/>
                <a:ahLst/>
                <a:cxnLst/>
                <a:rect l="l" t="t" r="r" b="b"/>
                <a:pathLst>
                  <a:path w="105634" h="27052" extrusionOk="0">
                    <a:moveTo>
                      <a:pt x="0" y="0"/>
                    </a:moveTo>
                    <a:cubicBezTo>
                      <a:pt x="2831" y="1058"/>
                      <a:pt x="12349" y="5288"/>
                      <a:pt x="16988" y="6345"/>
                    </a:cubicBezTo>
                    <a:cubicBezTo>
                      <a:pt x="21627" y="7403"/>
                      <a:pt x="23777" y="6209"/>
                      <a:pt x="27836" y="6345"/>
                    </a:cubicBezTo>
                    <a:cubicBezTo>
                      <a:pt x="31896" y="6481"/>
                      <a:pt x="37524" y="6617"/>
                      <a:pt x="41345" y="7163"/>
                    </a:cubicBezTo>
                    <a:cubicBezTo>
                      <a:pt x="45166" y="7709"/>
                      <a:pt x="47792" y="8596"/>
                      <a:pt x="50760" y="9619"/>
                    </a:cubicBezTo>
                    <a:cubicBezTo>
                      <a:pt x="53728" y="10643"/>
                      <a:pt x="55263" y="12451"/>
                      <a:pt x="59152" y="13304"/>
                    </a:cubicBezTo>
                    <a:cubicBezTo>
                      <a:pt x="63041" y="14157"/>
                      <a:pt x="69147" y="13952"/>
                      <a:pt x="74093" y="14736"/>
                    </a:cubicBezTo>
                    <a:cubicBezTo>
                      <a:pt x="79039" y="15521"/>
                      <a:pt x="85212" y="16107"/>
                      <a:pt x="88830" y="18011"/>
                    </a:cubicBezTo>
                    <a:cubicBezTo>
                      <a:pt x="92448" y="19915"/>
                      <a:pt x="93635" y="25024"/>
                      <a:pt x="95803" y="26158"/>
                    </a:cubicBezTo>
                    <a:cubicBezTo>
                      <a:pt x="97971" y="27293"/>
                      <a:pt x="100198" y="24669"/>
                      <a:pt x="101836" y="24818"/>
                    </a:cubicBezTo>
                    <a:cubicBezTo>
                      <a:pt x="103475" y="24967"/>
                      <a:pt x="105001" y="26680"/>
                      <a:pt x="105634" y="27052"/>
                    </a:cubicBezTo>
                  </a:path>
                </a:pathLst>
              </a:custGeom>
              <a:noFill/>
              <a:ln w="38100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</p:grpSp>
      <p:sp>
        <p:nvSpPr>
          <p:cNvPr id="322" name="Google Shape;322;p29"/>
          <p:cNvSpPr txBox="1">
            <a:spLocks noGrp="1"/>
          </p:cNvSpPr>
          <p:nvPr>
            <p:ph type="title"/>
          </p:nvPr>
        </p:nvSpPr>
        <p:spPr>
          <a:xfrm>
            <a:off x="758850" y="557784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800"/>
              <a:buNone/>
              <a:defRPr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323" name="Google Shape;323;p29"/>
          <p:cNvSpPr/>
          <p:nvPr/>
        </p:nvSpPr>
        <p:spPr>
          <a:xfrm>
            <a:off x="8287400" y="4472197"/>
            <a:ext cx="1632477" cy="1094552"/>
          </a:xfrm>
          <a:custGeom>
            <a:avLst/>
            <a:gdLst/>
            <a:ahLst/>
            <a:cxnLst/>
            <a:rect l="l" t="t" r="r" b="b"/>
            <a:pathLst>
              <a:path w="108705" h="72873" extrusionOk="0">
                <a:moveTo>
                  <a:pt x="21537" y="1"/>
                </a:moveTo>
                <a:cubicBezTo>
                  <a:pt x="20162" y="1"/>
                  <a:pt x="18789" y="150"/>
                  <a:pt x="17443" y="467"/>
                </a:cubicBezTo>
                <a:cubicBezTo>
                  <a:pt x="14872" y="1098"/>
                  <a:pt x="12455" y="2265"/>
                  <a:pt x="10359" y="3908"/>
                </a:cubicBezTo>
                <a:cubicBezTo>
                  <a:pt x="6704" y="6778"/>
                  <a:pt x="3942" y="10623"/>
                  <a:pt x="2406" y="15005"/>
                </a:cubicBezTo>
                <a:cubicBezTo>
                  <a:pt x="1" y="21887"/>
                  <a:pt x="465" y="29495"/>
                  <a:pt x="2322" y="36531"/>
                </a:cubicBezTo>
                <a:cubicBezTo>
                  <a:pt x="4632" y="45258"/>
                  <a:pt x="9169" y="53486"/>
                  <a:pt x="15872" y="59546"/>
                </a:cubicBezTo>
                <a:cubicBezTo>
                  <a:pt x="23444" y="66392"/>
                  <a:pt x="33433" y="70119"/>
                  <a:pt x="43494" y="71845"/>
                </a:cubicBezTo>
                <a:cubicBezTo>
                  <a:pt x="47363" y="72508"/>
                  <a:pt x="51330" y="72873"/>
                  <a:pt x="55287" y="72873"/>
                </a:cubicBezTo>
                <a:cubicBezTo>
                  <a:pt x="64894" y="72873"/>
                  <a:pt x="74447" y="70724"/>
                  <a:pt x="82416" y="65487"/>
                </a:cubicBezTo>
                <a:cubicBezTo>
                  <a:pt x="89512" y="60832"/>
                  <a:pt x="95001" y="53926"/>
                  <a:pt x="98477" y="46187"/>
                </a:cubicBezTo>
                <a:cubicBezTo>
                  <a:pt x="103121" y="35876"/>
                  <a:pt x="108705" y="15064"/>
                  <a:pt x="94846" y="9135"/>
                </a:cubicBezTo>
                <a:cubicBezTo>
                  <a:pt x="93101" y="8418"/>
                  <a:pt x="91265" y="8067"/>
                  <a:pt x="89441" y="8067"/>
                </a:cubicBezTo>
                <a:cubicBezTo>
                  <a:pt x="86087" y="8067"/>
                  <a:pt x="82776" y="9253"/>
                  <a:pt x="80154" y="11528"/>
                </a:cubicBezTo>
                <a:cubicBezTo>
                  <a:pt x="75213" y="15922"/>
                  <a:pt x="74046" y="23101"/>
                  <a:pt x="70521" y="28685"/>
                </a:cubicBezTo>
                <a:cubicBezTo>
                  <a:pt x="68509" y="31876"/>
                  <a:pt x="65592" y="34614"/>
                  <a:pt x="62020" y="35829"/>
                </a:cubicBezTo>
                <a:cubicBezTo>
                  <a:pt x="60773" y="36255"/>
                  <a:pt x="59446" y="36475"/>
                  <a:pt x="58124" y="36475"/>
                </a:cubicBezTo>
                <a:cubicBezTo>
                  <a:pt x="55647" y="36475"/>
                  <a:pt x="53192" y="35705"/>
                  <a:pt x="51329" y="34090"/>
                </a:cubicBezTo>
                <a:cubicBezTo>
                  <a:pt x="47280" y="30578"/>
                  <a:pt x="46899" y="24613"/>
                  <a:pt x="45244" y="19839"/>
                </a:cubicBezTo>
                <a:cubicBezTo>
                  <a:pt x="43363" y="14433"/>
                  <a:pt x="40161" y="9040"/>
                  <a:pt x="35839" y="5408"/>
                </a:cubicBezTo>
                <a:cubicBezTo>
                  <a:pt x="31934" y="2124"/>
                  <a:pt x="26720" y="1"/>
                  <a:pt x="2153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7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58775" y="445025"/>
            <a:ext cx="7626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58775" y="1434450"/>
            <a:ext cx="7626300" cy="31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endParaRPr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646229-0D47-BDDD-FB57-A38242FA8E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EBBC45-463D-4B33-B49F-C1FE34809E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8" r:id="rId2"/>
    <p:sldLayoutId id="2147483652" r:id="rId3"/>
    <p:sldLayoutId id="2147483671" r:id="rId4"/>
    <p:sldLayoutId id="2147483694" r:id="rId5"/>
    <p:sldLayoutId id="2147483695" r:id="rId6"/>
    <p:sldLayoutId id="2147483700" r:id="rId7"/>
    <p:sldLayoutId id="2147483701" r:id="rId8"/>
    <p:sldLayoutId id="214748370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rpersonality.net/relstructure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tachmentproject.com/early-maladaptive-schemas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positive.b-cdn.net/wp-content/uploads/2021/01/Schema-Triggering-and-Mode-Analysis-Logbook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rderlinepersonalitydisorder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55"/>
          <p:cNvSpPr/>
          <p:nvPr/>
        </p:nvSpPr>
        <p:spPr>
          <a:xfrm>
            <a:off x="1178975" y="907900"/>
            <a:ext cx="6755400" cy="3381600"/>
          </a:xfrm>
          <a:prstGeom prst="roundRect">
            <a:avLst>
              <a:gd name="adj" fmla="val 4747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0" name="Google Shape;700;p55"/>
          <p:cNvSpPr/>
          <p:nvPr/>
        </p:nvSpPr>
        <p:spPr>
          <a:xfrm>
            <a:off x="1303075" y="1032000"/>
            <a:ext cx="6522600" cy="3148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1" name="Google Shape;701;p55"/>
          <p:cNvSpPr/>
          <p:nvPr/>
        </p:nvSpPr>
        <p:spPr>
          <a:xfrm>
            <a:off x="1303075" y="1031999"/>
            <a:ext cx="6507300" cy="3144900"/>
          </a:xfrm>
          <a:prstGeom prst="roundRect">
            <a:avLst>
              <a:gd name="adj" fmla="val 3465"/>
            </a:avLst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2" name="Google Shape;702;p55"/>
          <p:cNvSpPr txBox="1">
            <a:spLocks noGrp="1"/>
          </p:cNvSpPr>
          <p:nvPr>
            <p:ph type="ctrTitle"/>
          </p:nvPr>
        </p:nvSpPr>
        <p:spPr>
          <a:xfrm>
            <a:off x="1395450" y="1458054"/>
            <a:ext cx="6353100" cy="186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/>
              <a:t>Pathways to Care </a:t>
            </a:r>
            <a:br>
              <a:rPr lang="en-US" sz="4800" dirty="0"/>
            </a:br>
            <a:r>
              <a:rPr lang="en-US" sz="4800" dirty="0"/>
              <a:t>That Support </a:t>
            </a:r>
            <a:br>
              <a:rPr lang="en-US" sz="4800" dirty="0"/>
            </a:br>
            <a:r>
              <a:rPr lang="en-US" sz="4800" dirty="0"/>
              <a:t>Recovery From BPD</a:t>
            </a:r>
            <a:endParaRPr sz="4800" dirty="0"/>
          </a:p>
        </p:txBody>
      </p:sp>
      <p:sp>
        <p:nvSpPr>
          <p:cNvPr id="703" name="Google Shape;703;p55"/>
          <p:cNvSpPr txBox="1">
            <a:spLocks noGrp="1"/>
          </p:cNvSpPr>
          <p:nvPr>
            <p:ph type="subTitle" idx="1"/>
          </p:nvPr>
        </p:nvSpPr>
        <p:spPr>
          <a:xfrm>
            <a:off x="1178975" y="3542217"/>
            <a:ext cx="6763200" cy="75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 </a:t>
            </a:r>
            <a:endParaRPr sz="3200" dirty="0"/>
          </a:p>
        </p:txBody>
      </p:sp>
      <p:sp>
        <p:nvSpPr>
          <p:cNvPr id="704" name="Google Shape;704;p55"/>
          <p:cNvSpPr/>
          <p:nvPr/>
        </p:nvSpPr>
        <p:spPr>
          <a:xfrm>
            <a:off x="1847113" y="3734367"/>
            <a:ext cx="449700" cy="368100"/>
          </a:xfrm>
          <a:prstGeom prst="downArrow">
            <a:avLst>
              <a:gd name="adj1" fmla="val 50000"/>
              <a:gd name="adj2" fmla="val 4092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705" name="Google Shape;705;p55"/>
          <p:cNvSpPr/>
          <p:nvPr/>
        </p:nvSpPr>
        <p:spPr>
          <a:xfrm>
            <a:off x="6854963" y="3734367"/>
            <a:ext cx="449700" cy="368100"/>
          </a:xfrm>
          <a:prstGeom prst="downArrow">
            <a:avLst>
              <a:gd name="adj1" fmla="val 50000"/>
              <a:gd name="adj2" fmla="val 4092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7DEC7-F8DD-5640-C42B-0AE70AD5AD7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825" y="476249"/>
            <a:ext cx="7626350" cy="57308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</a:rPr>
              <a:t>DBT Treatment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6D73C-A58C-0237-468C-320051E6809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-68373" y="2100258"/>
            <a:ext cx="1301751" cy="942983"/>
          </a:xfrm>
        </p:spPr>
        <p:txBody>
          <a:bodyPr>
            <a:normAutofit fontScale="92500"/>
          </a:bodyPr>
          <a:lstStyle/>
          <a:p>
            <a:pPr marL="139700" indent="0">
              <a:buNone/>
            </a:pPr>
            <a:r>
              <a:rPr lang="en-US" sz="2000" b="1" dirty="0"/>
              <a:t>Standard</a:t>
            </a:r>
          </a:p>
          <a:p>
            <a:pPr marL="139700" indent="0" algn="ctr">
              <a:buNone/>
            </a:pPr>
            <a:r>
              <a:rPr lang="en-US" sz="2000" b="1" dirty="0"/>
              <a:t>DBT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8DBA9-F81D-7801-6682-544C888FCAE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4767263"/>
            <a:ext cx="2057400" cy="274637"/>
          </a:xfrm>
        </p:spPr>
        <p:txBody>
          <a:bodyPr/>
          <a:lstStyle/>
          <a:p>
            <a:fld id="{26CAD989-23DE-1B4B-9BE3-1106221C0730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F13A454-D7D1-CADD-2B4E-4DC5CF6345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5031213"/>
              </p:ext>
            </p:extLst>
          </p:nvPr>
        </p:nvGraphicFramePr>
        <p:xfrm>
          <a:off x="1507478" y="1385891"/>
          <a:ext cx="6094985" cy="2277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Left Brace 6">
            <a:extLst>
              <a:ext uri="{FF2B5EF4-FFF2-40B4-BE49-F238E27FC236}">
                <a16:creationId xmlns:a16="http://schemas.microsoft.com/office/drawing/2014/main" id="{3A0FE5C5-F9FF-34DF-3526-517D871AFABE}"/>
              </a:ext>
            </a:extLst>
          </p:cNvPr>
          <p:cNvSpPr/>
          <p:nvPr/>
        </p:nvSpPr>
        <p:spPr>
          <a:xfrm>
            <a:off x="1233378" y="1386451"/>
            <a:ext cx="541006" cy="2277878"/>
          </a:xfrm>
          <a:prstGeom prst="leftBrace">
            <a:avLst>
              <a:gd name="adj1" fmla="val 8333"/>
              <a:gd name="adj2" fmla="val 4954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31D01BC1-FD88-6E7A-C667-169022D78765}"/>
              </a:ext>
            </a:extLst>
          </p:cNvPr>
          <p:cNvSpPr/>
          <p:nvPr/>
        </p:nvSpPr>
        <p:spPr>
          <a:xfrm>
            <a:off x="7369111" y="1997225"/>
            <a:ext cx="203791" cy="48246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CD7E21E-C298-7F13-35CE-5AA2525E0DEA}"/>
              </a:ext>
            </a:extLst>
          </p:cNvPr>
          <p:cNvSpPr txBox="1">
            <a:spLocks/>
          </p:cNvSpPr>
          <p:nvPr/>
        </p:nvSpPr>
        <p:spPr>
          <a:xfrm>
            <a:off x="7471006" y="1720833"/>
            <a:ext cx="1695649" cy="94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pPr marL="139700" indent="0">
              <a:buFont typeface="Barlow Medium"/>
              <a:buNone/>
            </a:pPr>
            <a:r>
              <a:rPr lang="en-US" sz="1900" b="1" dirty="0"/>
              <a:t>Stand-Alone DBT Skills Training </a:t>
            </a:r>
          </a:p>
        </p:txBody>
      </p:sp>
    </p:spTree>
    <p:extLst>
      <p:ext uri="{BB962C8B-B14F-4D97-AF65-F5344CB8AC3E}">
        <p14:creationId xmlns:p14="http://schemas.microsoft.com/office/powerpoint/2010/main" val="2241455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7">
          <a:extLst>
            <a:ext uri="{FF2B5EF4-FFF2-40B4-BE49-F238E27FC236}">
              <a16:creationId xmlns:a16="http://schemas.microsoft.com/office/drawing/2014/main" id="{01116C37-A9BB-DFE9-F1D4-6FB267986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710;p56">
            <a:extLst>
              <a:ext uri="{FF2B5EF4-FFF2-40B4-BE49-F238E27FC236}">
                <a16:creationId xmlns:a16="http://schemas.microsoft.com/office/drawing/2014/main" id="{DD6342E0-29E5-F140-31AC-D34D3DF2C3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9618" y="230512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Learn DBT Skills Without “Doing” DBT</a:t>
            </a:r>
            <a:endParaRPr lang="en-US" sz="240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255385F-4053-EDAF-97A2-7FAD8E82299C}"/>
              </a:ext>
            </a:extLst>
          </p:cNvPr>
          <p:cNvSpPr txBox="1">
            <a:spLocks/>
          </p:cNvSpPr>
          <p:nvPr/>
        </p:nvSpPr>
        <p:spPr>
          <a:xfrm>
            <a:off x="579444" y="803212"/>
            <a:ext cx="7846648" cy="35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Barlow Medium" panose="00000600000000000000" pitchFamily="2" charset="0"/>
              </a:rPr>
              <a:t>Official DBT handouts/worksheets</a:t>
            </a:r>
          </a:p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Barlow Medium" panose="00000600000000000000" pitchFamily="2" charset="0"/>
              </a:rPr>
              <a:t>Workbooks</a:t>
            </a:r>
          </a:p>
          <a:p>
            <a:pPr marL="10668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 panose="00000500000000000000" pitchFamily="2" charset="0"/>
                <a:cs typeface="Arial"/>
                <a:sym typeface="Arial"/>
              </a:rPr>
              <a:t>The Dialectical Behavior Therapy Skills Workbook</a:t>
            </a:r>
          </a:p>
          <a:p>
            <a:pPr marL="10668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rlow" panose="00000500000000000000" pitchFamily="2" charset="0"/>
                <a:cs typeface="Arial"/>
                <a:sym typeface="Arial"/>
              </a:rPr>
              <a:t>Self-Directed DBT Skills: 3-Month DBT Workbook</a:t>
            </a:r>
          </a:p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Barlow Medium" panose="00000600000000000000" pitchFamily="2" charset="0"/>
              </a:rPr>
              <a:t>Podcasts</a:t>
            </a:r>
          </a:p>
          <a:p>
            <a:pPr marL="1066800" lvl="1" indent="-457200">
              <a:buSzPct val="90000"/>
              <a:buFont typeface="Courier New" panose="02070309020205020404" pitchFamily="49" charset="0"/>
              <a:buChar char="o"/>
            </a:pPr>
            <a:r>
              <a:rPr lang="en-US" sz="2400" dirty="0">
                <a:latin typeface="Barlow" panose="00000500000000000000" pitchFamily="2" charset="0"/>
              </a:rPr>
              <a:t>DBT &amp; Me</a:t>
            </a:r>
          </a:p>
          <a:p>
            <a:pPr marL="1066800" lvl="1" indent="-457200">
              <a:buSzPct val="90000"/>
              <a:buFont typeface="Courier New" panose="02070309020205020404" pitchFamily="49" charset="0"/>
              <a:buChar char="o"/>
            </a:pPr>
            <a:r>
              <a:rPr lang="en-US" sz="2400" dirty="0">
                <a:latin typeface="Barlow" panose="00000500000000000000" pitchFamily="2" charset="0"/>
              </a:rPr>
              <a:t>Therapists in the Wild </a:t>
            </a:r>
          </a:p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Barlow Medium" panose="00000600000000000000" pitchFamily="2" charset="0"/>
              </a:rPr>
              <a:t>YouTube videos</a:t>
            </a:r>
          </a:p>
          <a:p>
            <a:pPr marL="1066800" lvl="1" indent="-457200">
              <a:buSzPct val="90000"/>
              <a:buFont typeface="Courier New" panose="02070309020205020404" pitchFamily="49" charset="0"/>
              <a:buChar char="o"/>
            </a:pPr>
            <a:r>
              <a:rPr lang="en-US" sz="2400" dirty="0">
                <a:latin typeface="Barlow" panose="00000500000000000000" pitchFamily="2" charset="0"/>
              </a:rPr>
              <a:t>DBT-RU: DBT Skills from Experts</a:t>
            </a:r>
          </a:p>
          <a:p>
            <a:pPr marL="1066800" lvl="1" indent="-457200">
              <a:buSzPct val="90000"/>
              <a:buFont typeface="Courier New" panose="02070309020205020404" pitchFamily="49" charset="0"/>
              <a:buChar char="o"/>
            </a:pPr>
            <a:r>
              <a:rPr lang="en-US" sz="2400" dirty="0">
                <a:latin typeface="Barlow" panose="00000500000000000000" pitchFamily="2" charset="0"/>
              </a:rPr>
              <a:t>Psychotherapy Academy</a:t>
            </a:r>
          </a:p>
          <a:p>
            <a:pPr marL="152400" indent="0" algn="just">
              <a:buSzPct val="90000"/>
            </a:pPr>
            <a:endParaRPr lang="en-US" sz="500" b="1" dirty="0"/>
          </a:p>
          <a:p>
            <a:pPr marL="1409700" lvl="2" indent="-342900">
              <a:buSzPct val="100000"/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AC2F2E-B63A-A18C-9DF3-27758F53AA37}"/>
              </a:ext>
            </a:extLst>
          </p:cNvPr>
          <p:cNvSpPr txBox="1"/>
          <p:nvPr/>
        </p:nvSpPr>
        <p:spPr>
          <a:xfrm>
            <a:off x="9489782" y="284309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34349E-AC3E-B2B7-E0F4-CDE3763E5370}"/>
              </a:ext>
            </a:extLst>
          </p:cNvPr>
          <p:cNvSpPr txBox="1"/>
          <p:nvPr/>
        </p:nvSpPr>
        <p:spPr>
          <a:xfrm rot="746788">
            <a:off x="4937608" y="3116061"/>
            <a:ext cx="4106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24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90000"/>
              <a:buFont typeface="Arial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arlow Medium" panose="00000600000000000000" pitchFamily="2" charset="0"/>
                <a:sym typeface="Arial"/>
              </a:rPr>
              <a:t>Practice, practice, practice!</a:t>
            </a:r>
          </a:p>
        </p:txBody>
      </p:sp>
    </p:spTree>
    <p:extLst>
      <p:ext uri="{BB962C8B-B14F-4D97-AF65-F5344CB8AC3E}">
        <p14:creationId xmlns:p14="http://schemas.microsoft.com/office/powerpoint/2010/main" val="1856056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5D69A-2315-7DAD-5DE5-5E75E39183F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825" y="341312"/>
            <a:ext cx="7626350" cy="573088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Mentalization</a:t>
            </a:r>
            <a:r>
              <a:rPr lang="en-US" dirty="0"/>
              <a:t> </a:t>
            </a:r>
            <a:r>
              <a:rPr lang="en-US" dirty="0">
                <a:solidFill>
                  <a:schemeClr val="accent5"/>
                </a:solidFill>
              </a:rPr>
              <a:t>Based Treatment (MBT)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36ECF-5D61-2DBA-19E0-DB5ADCFF90D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58824" y="914400"/>
            <a:ext cx="7861193" cy="3133725"/>
          </a:xfrm>
        </p:spPr>
        <p:txBody>
          <a:bodyPr/>
          <a:lstStyle/>
          <a:p>
            <a:pPr eaLnBrk="1" hangingPunct="1"/>
            <a:r>
              <a:rPr lang="en-US" altLang="en-US" sz="2000" b="1" dirty="0"/>
              <a:t>Theory: </a:t>
            </a:r>
            <a:r>
              <a:rPr lang="en-US" altLang="en-US" sz="2000" dirty="0"/>
              <a:t>Rooted in attachment theory; mentalization impairments in context of relationships impact relationship stability and sense of self</a:t>
            </a:r>
          </a:p>
          <a:p>
            <a:pPr eaLnBrk="1" hangingPunct="1"/>
            <a:r>
              <a:rPr lang="en-US" altLang="en-US" sz="2000" b="1" dirty="0"/>
              <a:t>Goal of Treatment: </a:t>
            </a:r>
            <a:r>
              <a:rPr lang="en-US" altLang="en-US" sz="2000" dirty="0"/>
              <a:t>Improve mentalizing (ability to understand one’s own and others’ thoughts and feelings) to enhance relationships, build sense of self, and regulate emotions.</a:t>
            </a:r>
          </a:p>
          <a:p>
            <a:pPr eaLnBrk="1" hangingPunct="1"/>
            <a:r>
              <a:rPr lang="en-US" altLang="en-US" sz="2000" b="1" dirty="0"/>
              <a:t>Techniques: </a:t>
            </a:r>
            <a:r>
              <a:rPr lang="en-US" altLang="en-US" sz="2000" dirty="0"/>
              <a:t>“</a:t>
            </a:r>
            <a:r>
              <a:rPr lang="en-US" altLang="en-US" sz="2000" dirty="0" err="1"/>
              <a:t>Notknowing</a:t>
            </a:r>
            <a:r>
              <a:rPr lang="en-US" altLang="en-US" sz="2000" dirty="0"/>
              <a:t>” stance, asking questions, identifying emotions, mentalizing the relationship.</a:t>
            </a:r>
          </a:p>
          <a:p>
            <a:pPr eaLnBrk="1" hangingPunct="1"/>
            <a:r>
              <a:rPr lang="en-US" altLang="en-US" sz="2000" b="1" dirty="0"/>
              <a:t>Format:</a:t>
            </a:r>
            <a:r>
              <a:rPr lang="en-US" altLang="en-US" sz="2000" dirty="0"/>
              <a:t> Individual therapy, group therapy.</a:t>
            </a:r>
          </a:p>
          <a:p>
            <a:r>
              <a:rPr lang="en-US" altLang="en-US" sz="2000" b="1" dirty="0"/>
              <a:t>Length and Frequency: </a:t>
            </a:r>
            <a:r>
              <a:rPr lang="en-US" altLang="en-US" sz="2000" dirty="0"/>
              <a:t>12-18 months, weekly individual and group therapy sessions.</a:t>
            </a:r>
            <a:endParaRPr lang="en-US" sz="2000" dirty="0"/>
          </a:p>
          <a:p>
            <a:pPr marL="13970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15C2B-AEB9-8334-50FF-FB39531ED88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4767263"/>
            <a:ext cx="2057400" cy="274637"/>
          </a:xfrm>
        </p:spPr>
        <p:txBody>
          <a:bodyPr/>
          <a:lstStyle/>
          <a:p>
            <a:fld id="{26CAD989-23DE-1B4B-9BE3-1106221C07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39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7">
          <a:extLst>
            <a:ext uri="{FF2B5EF4-FFF2-40B4-BE49-F238E27FC236}">
              <a16:creationId xmlns:a16="http://schemas.microsoft.com/office/drawing/2014/main" id="{01116C37-A9BB-DFE9-F1D4-6FB267986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710;p56">
            <a:extLst>
              <a:ext uri="{FF2B5EF4-FFF2-40B4-BE49-F238E27FC236}">
                <a16:creationId xmlns:a16="http://schemas.microsoft.com/office/drawing/2014/main" id="{DD6342E0-29E5-F140-31AC-D34D3DF2C3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9618" y="230512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MBT in Everyday Life</a:t>
            </a:r>
            <a:endParaRPr lang="en-US" sz="2400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255385F-4053-EDAF-97A2-7FAD8E82299C}"/>
              </a:ext>
            </a:extLst>
          </p:cNvPr>
          <p:cNvSpPr txBox="1">
            <a:spLocks/>
          </p:cNvSpPr>
          <p:nvPr/>
        </p:nvSpPr>
        <p:spPr>
          <a:xfrm>
            <a:off x="579444" y="803212"/>
            <a:ext cx="7846648" cy="35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800">
                <a:latin typeface="Barlow Medium" panose="00000600000000000000" pitchFamily="2" charset="0"/>
              </a:rPr>
              <a:t>Ask others: “What are you thinking/feeling about this?” and listen to how it may differ from your assumptions</a:t>
            </a:r>
          </a:p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800">
                <a:latin typeface="Barlow Medium" panose="00000600000000000000" pitchFamily="2" charset="0"/>
              </a:rPr>
              <a:t>Ask yourself the same question!</a:t>
            </a:r>
          </a:p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800">
                <a:latin typeface="Barlow Medium" panose="00000600000000000000" pitchFamily="2" charset="0"/>
              </a:rPr>
              <a:t>Embrace uncertainty (it’s okay to “not know”)</a:t>
            </a:r>
          </a:p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800">
                <a:latin typeface="Barlow Medium" panose="00000600000000000000" pitchFamily="2" charset="0"/>
              </a:rPr>
              <a:t>MBT based in attachment: figure out your own style: </a:t>
            </a:r>
            <a:r>
              <a:rPr lang="en-US" sz="2000">
                <a:hlinkClick r:id="rId3"/>
              </a:rPr>
              <a:t>https://www.yourpersonality.net/relstructures/</a:t>
            </a:r>
            <a:endParaRPr lang="en-US" sz="2000"/>
          </a:p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endParaRPr lang="en-US" sz="2800">
              <a:latin typeface="Barlow Medium" panose="00000600000000000000" pitchFamily="2" charset="0"/>
            </a:endParaRPr>
          </a:p>
          <a:p>
            <a:pPr marL="1409700" lvl="2" indent="-342900">
              <a:buSzPct val="100000"/>
              <a:buFont typeface="Arial" panose="020B0604020202020204" pitchFamily="34" charset="0"/>
              <a:buChar char="•"/>
            </a:pPr>
            <a:endParaRPr lang="en-US" sz="2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AC2F2E-B63A-A18C-9DF3-27758F53AA37}"/>
              </a:ext>
            </a:extLst>
          </p:cNvPr>
          <p:cNvSpPr txBox="1"/>
          <p:nvPr/>
        </p:nvSpPr>
        <p:spPr>
          <a:xfrm>
            <a:off x="9489782" y="284309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82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5B37D-F7E9-477C-9AD2-7EC5B4D673B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825" y="421868"/>
            <a:ext cx="7626350" cy="573088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5"/>
                </a:solidFill>
              </a:rPr>
              <a:t>Transference Focused Psychotherapy (TFP)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E75D5-0901-4752-9C55-2474892EE92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6055" y="1128801"/>
            <a:ext cx="7626350" cy="3133725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Theory:</a:t>
            </a:r>
            <a:r>
              <a:rPr lang="en-US" sz="21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Targets disturbances in identity and interpersonal relationships by exploring transference (i.e., the “template” we carry with us into relationships and/or therapy).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Goal of Treatment:</a:t>
            </a:r>
            <a:r>
              <a:rPr lang="en-US" sz="21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To help individuals understand and integrate conflicting aspects of self and others.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Techniques:</a:t>
            </a:r>
            <a:r>
              <a:rPr lang="en-US" sz="21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Exploration of transference, clarification of boundaries, interpretation.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Format:</a:t>
            </a:r>
            <a:r>
              <a:rPr lang="en-US" sz="21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Individual therapy sessions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Length and Frequency:</a:t>
            </a:r>
            <a:r>
              <a:rPr lang="en-US" sz="21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</a:t>
            </a:r>
            <a:r>
              <a:rPr lang="en-US" sz="2100" dirty="0">
                <a:solidFill>
                  <a:srgbClr val="0D0D0D"/>
                </a:solidFill>
                <a:latin typeface="Barlow" panose="00000500000000000000" pitchFamily="2" charset="0"/>
              </a:rPr>
              <a:t>M</a:t>
            </a:r>
            <a:r>
              <a:rPr lang="en-US" sz="21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inimum of 1 year, but sometimes multiple years. Usually two sessions per week.</a:t>
            </a:r>
          </a:p>
        </p:txBody>
      </p:sp>
    </p:spTree>
    <p:extLst>
      <p:ext uri="{BB962C8B-B14F-4D97-AF65-F5344CB8AC3E}">
        <p14:creationId xmlns:p14="http://schemas.microsoft.com/office/powerpoint/2010/main" val="2498570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EBFD-DEC9-4C49-993D-3D5FFD741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50" y="444629"/>
            <a:ext cx="7626300" cy="5727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5"/>
                </a:solidFill>
              </a:rPr>
              <a:t>TFP Interventions and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3ADC7-B22B-47C7-A794-1CA6B508727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87309" y="1051524"/>
            <a:ext cx="7626350" cy="3463925"/>
          </a:xfrm>
        </p:spPr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en-US" sz="2000" u="sng" dirty="0"/>
              <a:t>Clarification</a:t>
            </a:r>
            <a:r>
              <a:rPr lang="en-US" sz="2000" dirty="0"/>
              <a:t>: Asking about the patient’s experience, thoughts, feelings, or perspective</a:t>
            </a:r>
          </a:p>
          <a:p>
            <a:pPr marL="842963" lvl="1" indent="-385763">
              <a:buFont typeface="+mj-lt"/>
              <a:buAutoNum type="arabicPeriod"/>
            </a:pPr>
            <a:r>
              <a:rPr lang="en-US" sz="1800" dirty="0"/>
              <a:t>E.g., “What does it feel like to talk about this?”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000" u="sng" dirty="0"/>
              <a:t>Confrontation</a:t>
            </a:r>
            <a:r>
              <a:rPr lang="en-US" sz="2000" dirty="0"/>
              <a:t>: Helping the patient to work through and resolve contradictory thoughts, feelings, or perspectives</a:t>
            </a:r>
          </a:p>
          <a:p>
            <a:pPr marL="842963" lvl="1" indent="-385763">
              <a:buFont typeface="+mj-lt"/>
              <a:buAutoNum type="arabicPeriod"/>
            </a:pPr>
            <a:r>
              <a:rPr lang="en-US" sz="1800" dirty="0"/>
              <a:t>E.g., “You said you feel worthless, but you also described feeling proud of yourself for getting a new job, let’s talk about that.”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000" u="sng" dirty="0"/>
              <a:t>Interpretation</a:t>
            </a:r>
            <a:r>
              <a:rPr lang="en-US" sz="2000" dirty="0"/>
              <a:t>: Helping the patient develop insight into the underlying fears, anxieties, or discomforts that might lead to one perspective or another or contradictory perspectives</a:t>
            </a:r>
          </a:p>
          <a:p>
            <a:pPr marL="842963" lvl="1" indent="-385763">
              <a:buFont typeface="+mj-lt"/>
              <a:buAutoNum type="arabicPeriod"/>
            </a:pPr>
            <a:r>
              <a:rPr lang="en-US" sz="1800" dirty="0"/>
              <a:t>E.g., “Maybe you’ve been protecting yourself against a fear of disappointing people by already being convinced you have nothing to give.”</a:t>
            </a:r>
          </a:p>
          <a:p>
            <a:pPr marL="842963" lvl="1" indent="-385763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37662-0D54-4E5E-BDA1-461ECC51B2B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4767263"/>
            <a:ext cx="2057400" cy="274637"/>
          </a:xfrm>
        </p:spPr>
        <p:txBody>
          <a:bodyPr/>
          <a:lstStyle/>
          <a:p>
            <a:fld id="{26CAD989-23DE-1B4B-9BE3-1106221C07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27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7">
          <a:extLst>
            <a:ext uri="{FF2B5EF4-FFF2-40B4-BE49-F238E27FC236}">
              <a16:creationId xmlns:a16="http://schemas.microsoft.com/office/drawing/2014/main" id="{01116C37-A9BB-DFE9-F1D4-6FB267986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710;p56">
            <a:extLst>
              <a:ext uri="{FF2B5EF4-FFF2-40B4-BE49-F238E27FC236}">
                <a16:creationId xmlns:a16="http://schemas.microsoft.com/office/drawing/2014/main" id="{DD6342E0-29E5-F140-31AC-D34D3DF2C3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9618" y="230512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TFP in Everyday Life</a:t>
            </a:r>
            <a:endParaRPr lang="en-US" sz="2400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255385F-4053-EDAF-97A2-7FAD8E82299C}"/>
              </a:ext>
            </a:extLst>
          </p:cNvPr>
          <p:cNvSpPr txBox="1">
            <a:spLocks/>
          </p:cNvSpPr>
          <p:nvPr/>
        </p:nvSpPr>
        <p:spPr>
          <a:xfrm>
            <a:off x="579444" y="803212"/>
            <a:ext cx="7846648" cy="35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400">
                <a:latin typeface="Barlow Medium" panose="00000600000000000000" pitchFamily="2" charset="0"/>
              </a:rPr>
              <a:t>Make a list of both your strengths and weaknesses; notice which list is harder to write</a:t>
            </a:r>
          </a:p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400">
                <a:latin typeface="Barlow Medium" panose="00000600000000000000" pitchFamily="2" charset="0"/>
              </a:rPr>
              <a:t>Journal on a day when you feel bad, and then on a day when you feel good; compare and try to see how both are aspects of the same you</a:t>
            </a:r>
          </a:p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400">
                <a:latin typeface="Barlow Medium" panose="00000600000000000000" pitchFamily="2" charset="0"/>
              </a:rPr>
              <a:t>Explore ways in which your interests do or don’t align with your career, friend groups, or activities; reflect on </a:t>
            </a:r>
            <a:r>
              <a:rPr lang="en-US" sz="2400" i="1">
                <a:latin typeface="Barlow Medium" panose="00000600000000000000" pitchFamily="2" charset="0"/>
              </a:rPr>
              <a:t>why</a:t>
            </a:r>
            <a:r>
              <a:rPr lang="en-US" sz="2400">
                <a:latin typeface="Barlow Medium" panose="00000600000000000000" pitchFamily="2" charset="0"/>
              </a:rPr>
              <a:t> these do or don’t align</a:t>
            </a:r>
          </a:p>
          <a:p>
            <a:pPr marL="1409700" lvl="2" indent="-342900">
              <a:buSzPct val="100000"/>
              <a:buFont typeface="Arial" panose="020B0604020202020204" pitchFamily="34" charset="0"/>
              <a:buChar char="•"/>
            </a:pPr>
            <a:endParaRPr lang="en-US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AC2F2E-B63A-A18C-9DF3-27758F53AA37}"/>
              </a:ext>
            </a:extLst>
          </p:cNvPr>
          <p:cNvSpPr txBox="1"/>
          <p:nvPr/>
        </p:nvSpPr>
        <p:spPr>
          <a:xfrm>
            <a:off x="9489782" y="284309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21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>
          <a:extLst>
            <a:ext uri="{FF2B5EF4-FFF2-40B4-BE49-F238E27FC236}">
              <a16:creationId xmlns:a16="http://schemas.microsoft.com/office/drawing/2014/main" id="{2369C908-E936-A003-0C13-C1895FEFF4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98">
            <a:extLst>
              <a:ext uri="{FF2B5EF4-FFF2-40B4-BE49-F238E27FC236}">
                <a16:creationId xmlns:a16="http://schemas.microsoft.com/office/drawing/2014/main" id="{A73217C9-6252-0452-983B-0BBAC4582E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79674" y="321516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Schema Therapy (ST)</a:t>
            </a:r>
            <a:br>
              <a:rPr lang="en" sz="3200" dirty="0"/>
            </a:br>
            <a:r>
              <a:rPr lang="en" sz="2000" dirty="0"/>
              <a:t>(aka Schema-Focused Therapy)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AC117-0334-E5CC-F53E-968350219559}"/>
              </a:ext>
            </a:extLst>
          </p:cNvPr>
          <p:cNvSpPr txBox="1">
            <a:spLocks/>
          </p:cNvSpPr>
          <p:nvPr/>
        </p:nvSpPr>
        <p:spPr>
          <a:xfrm>
            <a:off x="628271" y="1120466"/>
            <a:ext cx="7887458" cy="3394472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Theory:</a:t>
            </a:r>
            <a:r>
              <a:rPr lang="en-US" sz="18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Certain maladaptive schemas (core beliefs about self, others, and the world), developed in response to early unmet emotional needs, drive patterns of thinking, feeling, and behaving that characterize BPD sy</a:t>
            </a:r>
            <a:r>
              <a:rPr lang="en-US" sz="1800" dirty="0">
                <a:solidFill>
                  <a:srgbClr val="0D0D0D"/>
                </a:solidFill>
                <a:latin typeface="Barlow" panose="00000500000000000000" pitchFamily="2" charset="0"/>
              </a:rPr>
              <a:t>mptoms. </a:t>
            </a:r>
            <a:endParaRPr lang="en-US" sz="1800" b="0" i="0" dirty="0">
              <a:solidFill>
                <a:srgbClr val="0D0D0D"/>
              </a:solidFill>
              <a:effectLst/>
              <a:latin typeface="Barlow" panose="00000500000000000000" pitchFamily="2" charset="0"/>
            </a:endParaRP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Goal of Treatment:</a:t>
            </a:r>
            <a:r>
              <a:rPr lang="en-US" sz="18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To identify and change (or “heal”) maladaptive </a:t>
            </a:r>
            <a:r>
              <a:rPr lang="en-US" sz="1800" b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schemas and develop new, healthier schemas </a:t>
            </a:r>
            <a:endParaRPr lang="en-US" sz="1800" b="1" dirty="0">
              <a:solidFill>
                <a:srgbClr val="0D0D0D"/>
              </a:solidFill>
              <a:latin typeface="Barlow" panose="00000500000000000000" pitchFamily="2" charset="0"/>
            </a:endParaRP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Techniques:</a:t>
            </a:r>
            <a:r>
              <a:rPr lang="en-US" sz="18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</a:t>
            </a:r>
            <a:r>
              <a:rPr lang="en-US" sz="1800" dirty="0">
                <a:solidFill>
                  <a:srgbClr val="0D0D0D"/>
                </a:solidFill>
                <a:latin typeface="Barlow" panose="00000500000000000000" pitchFamily="2" charset="0"/>
              </a:rPr>
              <a:t>Limited reparenting, e</a:t>
            </a:r>
            <a:r>
              <a:rPr lang="en-US" sz="18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xperiential techniques (e.g., imagery rescripting, role play), cognitive techniques (e.g., </a:t>
            </a:r>
            <a:r>
              <a:rPr lang="en-US" sz="1800" dirty="0">
                <a:solidFill>
                  <a:srgbClr val="0D0D0D"/>
                </a:solidFill>
                <a:latin typeface="Barlow" panose="00000500000000000000" pitchFamily="2" charset="0"/>
              </a:rPr>
              <a:t>S</a:t>
            </a:r>
            <a:r>
              <a:rPr lang="en-US" sz="18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ocratic dialogue, flashcards), behavioral techniques (e.g., behavioral experiments, social skills training)</a:t>
            </a:r>
          </a:p>
          <a:p>
            <a:pPr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Format:</a:t>
            </a:r>
            <a:r>
              <a:rPr lang="en-US" sz="18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Individual therapy sessions</a:t>
            </a:r>
            <a:r>
              <a:rPr lang="en-US" sz="1800" dirty="0">
                <a:solidFill>
                  <a:srgbClr val="0D0D0D"/>
                </a:solidFill>
                <a:latin typeface="Barlow" panose="00000500000000000000" pitchFamily="2" charset="0"/>
              </a:rPr>
              <a:t> (1-2x/week) </a:t>
            </a:r>
            <a:endParaRPr lang="en-US" sz="1800" b="0" i="0" dirty="0">
              <a:solidFill>
                <a:srgbClr val="0D0D0D"/>
              </a:solidFill>
              <a:effectLst/>
              <a:latin typeface="Barlow" panose="00000500000000000000" pitchFamily="2" charset="0"/>
            </a:endParaRPr>
          </a:p>
          <a:p>
            <a:pPr algn="l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Length of Treatment:</a:t>
            </a:r>
            <a:r>
              <a:rPr lang="en-US" sz="18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Approx. 1.5 - 4+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BB514-04EC-1276-710B-110716A116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EEAAD-62B0-3A4E-FFCC-89122C7FFCE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825" y="421868"/>
            <a:ext cx="7626350" cy="573088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5"/>
                </a:solidFill>
              </a:rPr>
              <a:t>Common Schema Modes in BPD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26F58A-7E99-61FE-8B3D-2E87014CB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993939"/>
              </p:ext>
            </p:extLst>
          </p:nvPr>
        </p:nvGraphicFramePr>
        <p:xfrm>
          <a:off x="1065087" y="1135651"/>
          <a:ext cx="7013826" cy="3479301"/>
        </p:xfrm>
        <a:graphic>
          <a:graphicData uri="http://schemas.openxmlformats.org/drawingml/2006/table">
            <a:tbl>
              <a:tblPr firstRow="1" bandRow="1">
                <a:tableStyleId>{D014AECB-79F0-4869-B5B0-A73F3B7F381C}</a:tableStyleId>
              </a:tblPr>
              <a:tblGrid>
                <a:gridCol w="3506913">
                  <a:extLst>
                    <a:ext uri="{9D8B030D-6E8A-4147-A177-3AD203B41FA5}">
                      <a16:colId xmlns:a16="http://schemas.microsoft.com/office/drawing/2014/main" val="132812710"/>
                    </a:ext>
                  </a:extLst>
                </a:gridCol>
                <a:gridCol w="3506913">
                  <a:extLst>
                    <a:ext uri="{9D8B030D-6E8A-4147-A177-3AD203B41FA5}">
                      <a16:colId xmlns:a16="http://schemas.microsoft.com/office/drawing/2014/main" val="165826645"/>
                    </a:ext>
                  </a:extLst>
                </a:gridCol>
              </a:tblGrid>
              <a:tr h="60096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Barlow" panose="00000500000000000000" pitchFamily="2" charset="0"/>
                        </a:rPr>
                        <a:t>Schema Mode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Barlow" panose="00000500000000000000" pitchFamily="2" charset="0"/>
                        </a:rPr>
                        <a:t>Description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888409"/>
                  </a:ext>
                </a:extLst>
              </a:tr>
              <a:tr h="6009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rlow" panose="00000500000000000000" pitchFamily="2" charset="0"/>
                        </a:rPr>
                        <a:t>Abandoned/Abused Child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Barlow" panose="00000500000000000000" pitchFamily="2" charset="0"/>
                        </a:rPr>
                        <a:t>Feelings of worthlessness, fear of abandonment, and vulnerability.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139770"/>
                  </a:ext>
                </a:extLst>
              </a:tr>
              <a:tr h="6009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rlow" panose="00000500000000000000" pitchFamily="2" charset="0"/>
                        </a:rPr>
                        <a:t>Angry/Impulsive Child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Barlow" panose="00000500000000000000" pitchFamily="2" charset="0"/>
                        </a:rPr>
                        <a:t>Intense anger, resentment, impulsivity, defiance, sense of injustice, desire for control, believe others are to blame for one's difficulties.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381014"/>
                  </a:ext>
                </a:extLst>
              </a:tr>
              <a:tr h="6009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rlow" panose="00000500000000000000" pitchFamily="2" charset="0"/>
                        </a:rPr>
                        <a:t>Punitive Parent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Barlow" panose="00000500000000000000" pitchFamily="2" charset="0"/>
                        </a:rPr>
                        <a:t> Inner criticism, self-blame, sense of inadequacy, perfectionism.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773734"/>
                  </a:ext>
                </a:extLst>
              </a:tr>
              <a:tr h="60096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rlow" panose="00000500000000000000" pitchFamily="2" charset="0"/>
                        </a:rPr>
                        <a:t>Detached Protector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Barlow" panose="00000500000000000000" pitchFamily="2" charset="0"/>
                        </a:rPr>
                        <a:t>Avoidance of close relationships, self-reliance, emotional. Belief that showing vulnerability is a sign of weakness.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5441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338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7">
          <a:extLst>
            <a:ext uri="{FF2B5EF4-FFF2-40B4-BE49-F238E27FC236}">
              <a16:creationId xmlns:a16="http://schemas.microsoft.com/office/drawing/2014/main" id="{01116C37-A9BB-DFE9-F1D4-6FB267986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710;p56">
            <a:extLst>
              <a:ext uri="{FF2B5EF4-FFF2-40B4-BE49-F238E27FC236}">
                <a16:creationId xmlns:a16="http://schemas.microsoft.com/office/drawing/2014/main" id="{DD6342E0-29E5-F140-31AC-D34D3DF2C3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9618" y="230512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ST in Everyday Life</a:t>
            </a:r>
            <a:endParaRPr lang="en-US" sz="2400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255385F-4053-EDAF-97A2-7FAD8E82299C}"/>
              </a:ext>
            </a:extLst>
          </p:cNvPr>
          <p:cNvSpPr txBox="1">
            <a:spLocks/>
          </p:cNvSpPr>
          <p:nvPr/>
        </p:nvSpPr>
        <p:spPr>
          <a:xfrm>
            <a:off x="579444" y="803212"/>
            <a:ext cx="7846648" cy="35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Barlow Medium" panose="00000600000000000000" pitchFamily="2" charset="0"/>
              </a:rPr>
              <a:t>Complete the Young Schema Questionnaire: </a:t>
            </a:r>
          </a:p>
          <a:p>
            <a:pPr marL="9525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Barlow Medium" panose="00000600000000000000" pitchFamily="2" charset="0"/>
                <a:hlinkClick r:id="rId3"/>
              </a:rPr>
              <a:t>https://www.attachmentproject.com/early-maladaptive-schemas/</a:t>
            </a:r>
            <a:endParaRPr lang="en-US" sz="2000" dirty="0">
              <a:latin typeface="Barlow Medium" panose="00000600000000000000" pitchFamily="2" charset="0"/>
            </a:endParaRPr>
          </a:p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Barlow Medium" panose="00000600000000000000" pitchFamily="2" charset="0"/>
              </a:rPr>
              <a:t>Bring awareness to experiences in which your maladaptive schemas are activated. Keep a log or journal detailing the experiences and  emotions, thoughts and behaviors. </a:t>
            </a:r>
          </a:p>
          <a:p>
            <a:pPr marL="9525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Barlow Medium" panose="00000600000000000000" pitchFamily="2" charset="0"/>
                <a:hlinkClick r:id="rId4"/>
              </a:rPr>
              <a:t>https://positive.b-cdn.net/wp-content/uploads/2021/01/Schema-Triggering-and-Mode-Analysis-Logbook.pdf</a:t>
            </a:r>
            <a:r>
              <a:rPr lang="en-US" sz="2000" dirty="0">
                <a:latin typeface="Barlow Medium" panose="00000600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AC2F2E-B63A-A18C-9DF3-27758F53AA37}"/>
              </a:ext>
            </a:extLst>
          </p:cNvPr>
          <p:cNvSpPr txBox="1"/>
          <p:nvPr/>
        </p:nvSpPr>
        <p:spPr>
          <a:xfrm>
            <a:off x="9489782" y="284309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0" name="Google Shape;2310;p92"/>
          <p:cNvSpPr txBox="1"/>
          <p:nvPr/>
        </p:nvSpPr>
        <p:spPr>
          <a:xfrm>
            <a:off x="1202164" y="2628121"/>
            <a:ext cx="2019900" cy="3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accent5"/>
                </a:solidFill>
                <a:latin typeface="Exo 2"/>
                <a:ea typeface="Exo 2"/>
                <a:cs typeface="Exo 2"/>
                <a:sym typeface="Exo 2"/>
              </a:rPr>
              <a:t>Treatment Options &amp; Alternatives</a:t>
            </a:r>
            <a:endParaRPr sz="2400" b="1" dirty="0">
              <a:solidFill>
                <a:schemeClr val="accent5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2314" name="Google Shape;2314;p92"/>
          <p:cNvSpPr txBox="1"/>
          <p:nvPr/>
        </p:nvSpPr>
        <p:spPr>
          <a:xfrm>
            <a:off x="5093806" y="1329614"/>
            <a:ext cx="1868516" cy="3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accent5"/>
                </a:solidFill>
                <a:latin typeface="Exo 2"/>
                <a:ea typeface="Exo 2"/>
                <a:cs typeface="Exo 2"/>
                <a:sym typeface="Exo 2"/>
              </a:rPr>
              <a:t>Areas of Recovery</a:t>
            </a:r>
            <a:endParaRPr sz="2400" b="1" dirty="0">
              <a:solidFill>
                <a:schemeClr val="accent5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sp>
        <p:nvSpPr>
          <p:cNvPr id="2316" name="Google Shape;2316;p92"/>
          <p:cNvSpPr txBox="1"/>
          <p:nvPr/>
        </p:nvSpPr>
        <p:spPr>
          <a:xfrm>
            <a:off x="4313354" y="3322660"/>
            <a:ext cx="2019900" cy="3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accent5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cxnSp>
        <p:nvCxnSpPr>
          <p:cNvPr id="2313" name="Google Shape;2313;p92"/>
          <p:cNvCxnSpPr>
            <a:cxnSpLocks/>
          </p:cNvCxnSpPr>
          <p:nvPr/>
        </p:nvCxnSpPr>
        <p:spPr>
          <a:xfrm rot="10800000">
            <a:off x="738313" y="3581468"/>
            <a:ext cx="3801494" cy="0"/>
          </a:xfrm>
          <a:prstGeom prst="straightConnector1">
            <a:avLst/>
          </a:prstGeom>
          <a:noFill/>
          <a:ln w="19050" cap="flat" cmpd="sng">
            <a:solidFill>
              <a:srgbClr val="434343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2318" name="Google Shape;2318;p92"/>
          <p:cNvGrpSpPr/>
          <p:nvPr/>
        </p:nvGrpSpPr>
        <p:grpSpPr>
          <a:xfrm>
            <a:off x="543446" y="961504"/>
            <a:ext cx="377889" cy="2719408"/>
            <a:chOff x="250880" y="2294847"/>
            <a:chExt cx="296700" cy="1694649"/>
          </a:xfrm>
        </p:grpSpPr>
        <p:sp>
          <p:nvSpPr>
            <p:cNvPr id="2319" name="Google Shape;2319;p92"/>
            <p:cNvSpPr/>
            <p:nvPr/>
          </p:nvSpPr>
          <p:spPr>
            <a:xfrm rot="5400000">
              <a:off x="-425320" y="2971047"/>
              <a:ext cx="1649100" cy="296700"/>
            </a:xfrm>
            <a:prstGeom prst="roundRect">
              <a:avLst>
                <a:gd name="adj" fmla="val 34041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20" name="Google Shape;2320;p92"/>
            <p:cNvCxnSpPr/>
            <p:nvPr/>
          </p:nvCxnSpPr>
          <p:spPr>
            <a:xfrm rot="5400000">
              <a:off x="-388120" y="3202146"/>
              <a:ext cx="1574700" cy="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321" name="Google Shape;2321;p92"/>
          <p:cNvGrpSpPr/>
          <p:nvPr/>
        </p:nvGrpSpPr>
        <p:grpSpPr>
          <a:xfrm>
            <a:off x="4555311" y="2420900"/>
            <a:ext cx="377889" cy="1351141"/>
            <a:chOff x="1765000" y="2818425"/>
            <a:chExt cx="296700" cy="2720400"/>
          </a:xfrm>
        </p:grpSpPr>
        <p:sp>
          <p:nvSpPr>
            <p:cNvPr id="2322" name="Google Shape;2322;p92"/>
            <p:cNvSpPr/>
            <p:nvPr/>
          </p:nvSpPr>
          <p:spPr>
            <a:xfrm rot="5400000">
              <a:off x="553150" y="4030275"/>
              <a:ext cx="2720400" cy="296700"/>
            </a:xfrm>
            <a:prstGeom prst="roundRect">
              <a:avLst>
                <a:gd name="adj" fmla="val 34041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23" name="Google Shape;2323;p92"/>
            <p:cNvCxnSpPr/>
            <p:nvPr/>
          </p:nvCxnSpPr>
          <p:spPr>
            <a:xfrm rot="5400000">
              <a:off x="614350" y="4178710"/>
              <a:ext cx="2598000" cy="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324" name="Google Shape;2324;p92"/>
          <p:cNvGrpSpPr/>
          <p:nvPr/>
        </p:nvGrpSpPr>
        <p:grpSpPr>
          <a:xfrm>
            <a:off x="547769" y="961888"/>
            <a:ext cx="4361415" cy="412757"/>
            <a:chOff x="1097942" y="1858575"/>
            <a:chExt cx="7717200" cy="296700"/>
          </a:xfrm>
        </p:grpSpPr>
        <p:sp>
          <p:nvSpPr>
            <p:cNvPr id="2325" name="Google Shape;2325;p92"/>
            <p:cNvSpPr/>
            <p:nvPr/>
          </p:nvSpPr>
          <p:spPr>
            <a:xfrm>
              <a:off x="1097942" y="1858575"/>
              <a:ext cx="7717200" cy="296700"/>
            </a:xfrm>
            <a:prstGeom prst="roundRect">
              <a:avLst>
                <a:gd name="adj" fmla="val 34041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26" name="Google Shape;2326;p92"/>
            <p:cNvCxnSpPr/>
            <p:nvPr/>
          </p:nvCxnSpPr>
          <p:spPr>
            <a:xfrm>
              <a:off x="1271792" y="2006925"/>
              <a:ext cx="7369500" cy="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327" name="Google Shape;2327;p92"/>
          <p:cNvGrpSpPr/>
          <p:nvPr/>
        </p:nvGrpSpPr>
        <p:grpSpPr>
          <a:xfrm>
            <a:off x="543379" y="3358985"/>
            <a:ext cx="4361415" cy="412757"/>
            <a:chOff x="1097942" y="1858575"/>
            <a:chExt cx="7717200" cy="296700"/>
          </a:xfrm>
        </p:grpSpPr>
        <p:sp>
          <p:nvSpPr>
            <p:cNvPr id="2328" name="Google Shape;2328;p92"/>
            <p:cNvSpPr/>
            <p:nvPr/>
          </p:nvSpPr>
          <p:spPr>
            <a:xfrm>
              <a:off x="1097942" y="1858575"/>
              <a:ext cx="7717200" cy="296700"/>
            </a:xfrm>
            <a:prstGeom prst="roundRect">
              <a:avLst>
                <a:gd name="adj" fmla="val 34041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29" name="Google Shape;2329;p92"/>
            <p:cNvCxnSpPr>
              <a:cxnSpLocks/>
            </p:cNvCxnSpPr>
            <p:nvPr/>
          </p:nvCxnSpPr>
          <p:spPr>
            <a:xfrm>
              <a:off x="1271792" y="2006925"/>
              <a:ext cx="7369500" cy="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330" name="Google Shape;2330;p92"/>
          <p:cNvGrpSpPr/>
          <p:nvPr/>
        </p:nvGrpSpPr>
        <p:grpSpPr>
          <a:xfrm>
            <a:off x="4623199" y="2392035"/>
            <a:ext cx="4012702" cy="412757"/>
            <a:chOff x="1097942" y="1858575"/>
            <a:chExt cx="7717200" cy="296700"/>
          </a:xfrm>
        </p:grpSpPr>
        <p:sp>
          <p:nvSpPr>
            <p:cNvPr id="2331" name="Google Shape;2331;p92"/>
            <p:cNvSpPr/>
            <p:nvPr/>
          </p:nvSpPr>
          <p:spPr>
            <a:xfrm>
              <a:off x="1097942" y="1858575"/>
              <a:ext cx="7717200" cy="296700"/>
            </a:xfrm>
            <a:prstGeom prst="roundRect">
              <a:avLst>
                <a:gd name="adj" fmla="val 34041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332" name="Google Shape;2332;p92"/>
            <p:cNvCxnSpPr/>
            <p:nvPr/>
          </p:nvCxnSpPr>
          <p:spPr>
            <a:xfrm>
              <a:off x="1271792" y="2006925"/>
              <a:ext cx="7369500" cy="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333" name="Google Shape;2333;p92"/>
          <p:cNvGrpSpPr/>
          <p:nvPr/>
        </p:nvGrpSpPr>
        <p:grpSpPr>
          <a:xfrm>
            <a:off x="8258536" y="2526887"/>
            <a:ext cx="377889" cy="1260732"/>
            <a:chOff x="1841201" y="2818423"/>
            <a:chExt cx="296700" cy="2720399"/>
          </a:xfrm>
        </p:grpSpPr>
        <p:sp>
          <p:nvSpPr>
            <p:cNvPr id="2334" name="Google Shape;2334;p92"/>
            <p:cNvSpPr/>
            <p:nvPr/>
          </p:nvSpPr>
          <p:spPr>
            <a:xfrm rot="5400000">
              <a:off x="629351" y="4030273"/>
              <a:ext cx="2720399" cy="296700"/>
            </a:xfrm>
            <a:prstGeom prst="roundRect">
              <a:avLst>
                <a:gd name="adj" fmla="val 34041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cxnSp>
          <p:nvCxnSpPr>
            <p:cNvPr id="2335" name="Google Shape;2335;p92"/>
            <p:cNvCxnSpPr/>
            <p:nvPr/>
          </p:nvCxnSpPr>
          <p:spPr>
            <a:xfrm rot="5400000">
              <a:off x="690550" y="4178710"/>
              <a:ext cx="2598000" cy="0"/>
            </a:xfrm>
            <a:prstGeom prst="straightConnector1">
              <a:avLst/>
            </a:prstGeom>
            <a:noFill/>
            <a:ln w="28575" cap="flat" cmpd="sng">
              <a:solidFill>
                <a:schemeClr val="accent3"/>
              </a:solidFill>
              <a:prstDash val="dash"/>
              <a:round/>
              <a:headEnd type="none" w="med" len="med"/>
              <a:tailEnd type="none" w="med" len="med"/>
            </a:ln>
          </p:spPr>
        </p:cxnSp>
      </p:grpSp>
      <p:sp>
        <p:nvSpPr>
          <p:cNvPr id="2336" name="Google Shape;2336;p92"/>
          <p:cNvSpPr/>
          <p:nvPr/>
        </p:nvSpPr>
        <p:spPr>
          <a:xfrm rot="2700000">
            <a:off x="315033" y="1956178"/>
            <a:ext cx="797397" cy="730037"/>
          </a:xfrm>
          <a:prstGeom prst="roundRect">
            <a:avLst>
              <a:gd name="adj" fmla="val 1460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37" name="Google Shape;2337;p92"/>
          <p:cNvSpPr/>
          <p:nvPr/>
        </p:nvSpPr>
        <p:spPr>
          <a:xfrm rot="2700000">
            <a:off x="360941" y="1998415"/>
            <a:ext cx="705598" cy="645992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42" name="Google Shape;2342;p92"/>
          <p:cNvGrpSpPr/>
          <p:nvPr/>
        </p:nvGrpSpPr>
        <p:grpSpPr>
          <a:xfrm>
            <a:off x="7039843" y="2032379"/>
            <a:ext cx="1032428" cy="1127690"/>
            <a:chOff x="1088776" y="1190337"/>
            <a:chExt cx="797400" cy="797400"/>
          </a:xfrm>
        </p:grpSpPr>
        <p:sp>
          <p:nvSpPr>
            <p:cNvPr id="2343" name="Google Shape;2343;p92"/>
            <p:cNvSpPr/>
            <p:nvPr/>
          </p:nvSpPr>
          <p:spPr>
            <a:xfrm rot="2700000">
              <a:off x="1205553" y="1307114"/>
              <a:ext cx="563847" cy="563847"/>
            </a:xfrm>
            <a:prstGeom prst="roundRect">
              <a:avLst>
                <a:gd name="adj" fmla="val 14606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92"/>
            <p:cNvSpPr/>
            <p:nvPr/>
          </p:nvSpPr>
          <p:spPr>
            <a:xfrm rot="2700000">
              <a:off x="1238016" y="1339722"/>
              <a:ext cx="498935" cy="498935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51" name="Google Shape;2351;p92"/>
          <p:cNvGrpSpPr/>
          <p:nvPr/>
        </p:nvGrpSpPr>
        <p:grpSpPr>
          <a:xfrm>
            <a:off x="4059022" y="604435"/>
            <a:ext cx="1032428" cy="1127690"/>
            <a:chOff x="1088776" y="1190337"/>
            <a:chExt cx="797400" cy="797400"/>
          </a:xfrm>
        </p:grpSpPr>
        <p:sp>
          <p:nvSpPr>
            <p:cNvPr id="2352" name="Google Shape;2352;p92"/>
            <p:cNvSpPr/>
            <p:nvPr/>
          </p:nvSpPr>
          <p:spPr>
            <a:xfrm rot="2700000">
              <a:off x="1205553" y="1307114"/>
              <a:ext cx="563847" cy="563847"/>
            </a:xfrm>
            <a:prstGeom prst="roundRect">
              <a:avLst>
                <a:gd name="adj" fmla="val 14606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92"/>
            <p:cNvSpPr/>
            <p:nvPr/>
          </p:nvSpPr>
          <p:spPr>
            <a:xfrm rot="2700000">
              <a:off x="1238016" y="1339722"/>
              <a:ext cx="498935" cy="498935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" name="Google Shape;8529;p132">
            <a:extLst>
              <a:ext uri="{FF2B5EF4-FFF2-40B4-BE49-F238E27FC236}">
                <a16:creationId xmlns:a16="http://schemas.microsoft.com/office/drawing/2014/main" id="{7B9918F7-1DDD-1DE7-835B-A7A64FB0058B}"/>
              </a:ext>
            </a:extLst>
          </p:cNvPr>
          <p:cNvGrpSpPr/>
          <p:nvPr/>
        </p:nvGrpSpPr>
        <p:grpSpPr>
          <a:xfrm>
            <a:off x="7354979" y="2346755"/>
            <a:ext cx="402155" cy="498937"/>
            <a:chOff x="-28069875" y="3175300"/>
            <a:chExt cx="260725" cy="296150"/>
          </a:xfrm>
          <a:solidFill>
            <a:schemeClr val="tx1"/>
          </a:solidFill>
        </p:grpSpPr>
        <p:sp>
          <p:nvSpPr>
            <p:cNvPr id="14" name="Google Shape;8530;p132">
              <a:extLst>
                <a:ext uri="{FF2B5EF4-FFF2-40B4-BE49-F238E27FC236}">
                  <a16:creationId xmlns:a16="http://schemas.microsoft.com/office/drawing/2014/main" id="{CAE551A2-7C04-DB98-9890-ED310864A41C}"/>
                </a:ext>
              </a:extLst>
            </p:cNvPr>
            <p:cNvSpPr/>
            <p:nvPr/>
          </p:nvSpPr>
          <p:spPr>
            <a:xfrm>
              <a:off x="-28059650" y="3192625"/>
              <a:ext cx="26025" cy="70125"/>
            </a:xfrm>
            <a:custGeom>
              <a:avLst/>
              <a:gdLst/>
              <a:ahLst/>
              <a:cxnLst/>
              <a:rect l="l" t="t" r="r" b="b"/>
              <a:pathLst>
                <a:path w="1041" h="2805" extrusionOk="0">
                  <a:moveTo>
                    <a:pt x="536" y="0"/>
                  </a:moveTo>
                  <a:cubicBezTo>
                    <a:pt x="253" y="0"/>
                    <a:pt x="1" y="252"/>
                    <a:pt x="1" y="536"/>
                  </a:cubicBezTo>
                  <a:lnTo>
                    <a:pt x="1" y="2458"/>
                  </a:lnTo>
                  <a:cubicBezTo>
                    <a:pt x="410" y="2458"/>
                    <a:pt x="757" y="2584"/>
                    <a:pt x="1040" y="2804"/>
                  </a:cubicBezTo>
                  <a:lnTo>
                    <a:pt x="1040" y="536"/>
                  </a:lnTo>
                  <a:cubicBezTo>
                    <a:pt x="1040" y="252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8531;p132">
              <a:extLst>
                <a:ext uri="{FF2B5EF4-FFF2-40B4-BE49-F238E27FC236}">
                  <a16:creationId xmlns:a16="http://schemas.microsoft.com/office/drawing/2014/main" id="{FE394D09-2648-C9F5-04F4-1939D4C65612}"/>
                </a:ext>
              </a:extLst>
            </p:cNvPr>
            <p:cNvSpPr/>
            <p:nvPr/>
          </p:nvSpPr>
          <p:spPr>
            <a:xfrm>
              <a:off x="-27843050" y="3192625"/>
              <a:ext cx="26025" cy="69325"/>
            </a:xfrm>
            <a:custGeom>
              <a:avLst/>
              <a:gdLst/>
              <a:ahLst/>
              <a:cxnLst/>
              <a:rect l="l" t="t" r="r" b="b"/>
              <a:pathLst>
                <a:path w="1041" h="2773" extrusionOk="0">
                  <a:moveTo>
                    <a:pt x="536" y="0"/>
                  </a:moveTo>
                  <a:cubicBezTo>
                    <a:pt x="253" y="0"/>
                    <a:pt x="1" y="252"/>
                    <a:pt x="1" y="536"/>
                  </a:cubicBezTo>
                  <a:lnTo>
                    <a:pt x="1" y="2773"/>
                  </a:lnTo>
                  <a:cubicBezTo>
                    <a:pt x="284" y="2584"/>
                    <a:pt x="694" y="2426"/>
                    <a:pt x="1040" y="2426"/>
                  </a:cubicBezTo>
                  <a:lnTo>
                    <a:pt x="1040" y="536"/>
                  </a:lnTo>
                  <a:cubicBezTo>
                    <a:pt x="1040" y="252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8532;p132">
              <a:extLst>
                <a:ext uri="{FF2B5EF4-FFF2-40B4-BE49-F238E27FC236}">
                  <a16:creationId xmlns:a16="http://schemas.microsoft.com/office/drawing/2014/main" id="{A6E82459-97C2-5C91-07CC-20A56FF78B12}"/>
                </a:ext>
              </a:extLst>
            </p:cNvPr>
            <p:cNvSpPr/>
            <p:nvPr/>
          </p:nvSpPr>
          <p:spPr>
            <a:xfrm>
              <a:off x="-27973000" y="3202075"/>
              <a:ext cx="26000" cy="57525"/>
            </a:xfrm>
            <a:custGeom>
              <a:avLst/>
              <a:gdLst/>
              <a:ahLst/>
              <a:cxnLst/>
              <a:rect l="l" t="t" r="r" b="b"/>
              <a:pathLst>
                <a:path w="1040" h="2301" extrusionOk="0">
                  <a:moveTo>
                    <a:pt x="536" y="0"/>
                  </a:moveTo>
                  <a:cubicBezTo>
                    <a:pt x="252" y="0"/>
                    <a:pt x="0" y="221"/>
                    <a:pt x="0" y="504"/>
                  </a:cubicBezTo>
                  <a:lnTo>
                    <a:pt x="0" y="1954"/>
                  </a:lnTo>
                  <a:cubicBezTo>
                    <a:pt x="410" y="1985"/>
                    <a:pt x="756" y="2080"/>
                    <a:pt x="1040" y="2300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8533;p132">
              <a:extLst>
                <a:ext uri="{FF2B5EF4-FFF2-40B4-BE49-F238E27FC236}">
                  <a16:creationId xmlns:a16="http://schemas.microsoft.com/office/drawing/2014/main" id="{8A20170F-F872-C386-A3CC-BD4146DB5757}"/>
                </a:ext>
              </a:extLst>
            </p:cNvPr>
            <p:cNvSpPr/>
            <p:nvPr/>
          </p:nvSpPr>
          <p:spPr>
            <a:xfrm>
              <a:off x="-27929675" y="3202075"/>
              <a:ext cx="26000" cy="57525"/>
            </a:xfrm>
            <a:custGeom>
              <a:avLst/>
              <a:gdLst/>
              <a:ahLst/>
              <a:cxnLst/>
              <a:rect l="l" t="t" r="r" b="b"/>
              <a:pathLst>
                <a:path w="1040" h="2301" extrusionOk="0">
                  <a:moveTo>
                    <a:pt x="536" y="0"/>
                  </a:moveTo>
                  <a:cubicBezTo>
                    <a:pt x="252" y="0"/>
                    <a:pt x="0" y="221"/>
                    <a:pt x="0" y="504"/>
                  </a:cubicBezTo>
                  <a:lnTo>
                    <a:pt x="0" y="2300"/>
                  </a:lnTo>
                  <a:cubicBezTo>
                    <a:pt x="315" y="2111"/>
                    <a:pt x="693" y="1985"/>
                    <a:pt x="1040" y="1954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8534;p132">
              <a:extLst>
                <a:ext uri="{FF2B5EF4-FFF2-40B4-BE49-F238E27FC236}">
                  <a16:creationId xmlns:a16="http://schemas.microsoft.com/office/drawing/2014/main" id="{E7D11F3C-E1AB-8093-A1CC-6F4327AD5857}"/>
                </a:ext>
              </a:extLst>
            </p:cNvPr>
            <p:cNvSpPr/>
            <p:nvPr/>
          </p:nvSpPr>
          <p:spPr>
            <a:xfrm>
              <a:off x="-28016325" y="3175300"/>
              <a:ext cx="26025" cy="91375"/>
            </a:xfrm>
            <a:custGeom>
              <a:avLst/>
              <a:gdLst/>
              <a:ahLst/>
              <a:cxnLst/>
              <a:rect l="l" t="t" r="r" b="b"/>
              <a:pathLst>
                <a:path w="1041" h="3655" extrusionOk="0">
                  <a:moveTo>
                    <a:pt x="536" y="0"/>
                  </a:moveTo>
                  <a:cubicBezTo>
                    <a:pt x="253" y="0"/>
                    <a:pt x="1" y="221"/>
                    <a:pt x="1" y="504"/>
                  </a:cubicBezTo>
                  <a:lnTo>
                    <a:pt x="1" y="3655"/>
                  </a:lnTo>
                  <a:cubicBezTo>
                    <a:pt x="1" y="3655"/>
                    <a:pt x="1" y="3623"/>
                    <a:pt x="64" y="3623"/>
                  </a:cubicBezTo>
                  <a:cubicBezTo>
                    <a:pt x="284" y="3371"/>
                    <a:pt x="631" y="3182"/>
                    <a:pt x="1040" y="3056"/>
                  </a:cubicBezTo>
                  <a:lnTo>
                    <a:pt x="1040" y="504"/>
                  </a:lnTo>
                  <a:cubicBezTo>
                    <a:pt x="1040" y="221"/>
                    <a:pt x="788" y="0"/>
                    <a:pt x="5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8535;p132">
              <a:extLst>
                <a:ext uri="{FF2B5EF4-FFF2-40B4-BE49-F238E27FC236}">
                  <a16:creationId xmlns:a16="http://schemas.microsoft.com/office/drawing/2014/main" id="{EB9E0EDE-D8F5-A1B9-86B9-53F636948C47}"/>
                </a:ext>
              </a:extLst>
            </p:cNvPr>
            <p:cNvSpPr/>
            <p:nvPr/>
          </p:nvSpPr>
          <p:spPr>
            <a:xfrm>
              <a:off x="-27886375" y="3176075"/>
              <a:ext cx="26025" cy="91400"/>
            </a:xfrm>
            <a:custGeom>
              <a:avLst/>
              <a:gdLst/>
              <a:ahLst/>
              <a:cxnLst/>
              <a:rect l="l" t="t" r="r" b="b"/>
              <a:pathLst>
                <a:path w="1041" h="3656" extrusionOk="0">
                  <a:moveTo>
                    <a:pt x="536" y="1"/>
                  </a:moveTo>
                  <a:cubicBezTo>
                    <a:pt x="253" y="1"/>
                    <a:pt x="1" y="221"/>
                    <a:pt x="1" y="505"/>
                  </a:cubicBezTo>
                  <a:lnTo>
                    <a:pt x="1" y="3088"/>
                  </a:lnTo>
                  <a:cubicBezTo>
                    <a:pt x="379" y="3151"/>
                    <a:pt x="726" y="3340"/>
                    <a:pt x="1041" y="3655"/>
                  </a:cubicBezTo>
                  <a:lnTo>
                    <a:pt x="1041" y="505"/>
                  </a:lnTo>
                  <a:cubicBezTo>
                    <a:pt x="1041" y="253"/>
                    <a:pt x="789" y="1"/>
                    <a:pt x="53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8536;p132">
              <a:extLst>
                <a:ext uri="{FF2B5EF4-FFF2-40B4-BE49-F238E27FC236}">
                  <a16:creationId xmlns:a16="http://schemas.microsoft.com/office/drawing/2014/main" id="{5EE81C3A-EB53-88B5-C6E7-A8E22AEE1F0E}"/>
                </a:ext>
              </a:extLst>
            </p:cNvPr>
            <p:cNvSpPr/>
            <p:nvPr/>
          </p:nvSpPr>
          <p:spPr>
            <a:xfrm>
              <a:off x="-28017906" y="3269025"/>
              <a:ext cx="161475" cy="133125"/>
            </a:xfrm>
            <a:custGeom>
              <a:avLst/>
              <a:gdLst/>
              <a:ahLst/>
              <a:cxnLst/>
              <a:rect l="l" t="t" r="r" b="b"/>
              <a:pathLst>
                <a:path w="6459" h="5325" extrusionOk="0">
                  <a:moveTo>
                    <a:pt x="1733" y="0"/>
                  </a:moveTo>
                  <a:cubicBezTo>
                    <a:pt x="1355" y="0"/>
                    <a:pt x="946" y="158"/>
                    <a:pt x="662" y="410"/>
                  </a:cubicBezTo>
                  <a:cubicBezTo>
                    <a:pt x="64" y="882"/>
                    <a:pt x="1" y="1639"/>
                    <a:pt x="347" y="2237"/>
                  </a:cubicBezTo>
                  <a:cubicBezTo>
                    <a:pt x="1324" y="2458"/>
                    <a:pt x="2048" y="3340"/>
                    <a:pt x="2174" y="4348"/>
                  </a:cubicBezTo>
                  <a:lnTo>
                    <a:pt x="3214" y="5325"/>
                  </a:lnTo>
                  <a:lnTo>
                    <a:pt x="4285" y="4348"/>
                  </a:lnTo>
                  <a:cubicBezTo>
                    <a:pt x="4380" y="3340"/>
                    <a:pt x="5073" y="2521"/>
                    <a:pt x="6113" y="2237"/>
                  </a:cubicBezTo>
                  <a:cubicBezTo>
                    <a:pt x="6459" y="1639"/>
                    <a:pt x="6333" y="882"/>
                    <a:pt x="5860" y="410"/>
                  </a:cubicBezTo>
                  <a:cubicBezTo>
                    <a:pt x="5577" y="158"/>
                    <a:pt x="5199" y="0"/>
                    <a:pt x="4789" y="0"/>
                  </a:cubicBezTo>
                  <a:cubicBezTo>
                    <a:pt x="4411" y="0"/>
                    <a:pt x="4002" y="158"/>
                    <a:pt x="3750" y="410"/>
                  </a:cubicBezTo>
                  <a:lnTo>
                    <a:pt x="3277" y="882"/>
                  </a:lnTo>
                  <a:lnTo>
                    <a:pt x="2805" y="410"/>
                  </a:lnTo>
                  <a:cubicBezTo>
                    <a:pt x="2521" y="158"/>
                    <a:pt x="2143" y="0"/>
                    <a:pt x="17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1" name="Google Shape;8537;p132">
              <a:extLst>
                <a:ext uri="{FF2B5EF4-FFF2-40B4-BE49-F238E27FC236}">
                  <a16:creationId xmlns:a16="http://schemas.microsoft.com/office/drawing/2014/main" id="{F6A98B66-8404-4ACB-5035-4A04AF806127}"/>
                </a:ext>
              </a:extLst>
            </p:cNvPr>
            <p:cNvSpPr/>
            <p:nvPr/>
          </p:nvSpPr>
          <p:spPr>
            <a:xfrm>
              <a:off x="-27930475" y="3269800"/>
              <a:ext cx="121325" cy="201650"/>
            </a:xfrm>
            <a:custGeom>
              <a:avLst/>
              <a:gdLst/>
              <a:ahLst/>
              <a:cxnLst/>
              <a:rect l="l" t="t" r="r" b="b"/>
              <a:pathLst>
                <a:path w="4853" h="8066" extrusionOk="0">
                  <a:moveTo>
                    <a:pt x="4506" y="1"/>
                  </a:moveTo>
                  <a:cubicBezTo>
                    <a:pt x="3876" y="1"/>
                    <a:pt x="3403" y="505"/>
                    <a:pt x="3403" y="1198"/>
                  </a:cubicBezTo>
                  <a:lnTo>
                    <a:pt x="3403" y="2395"/>
                  </a:lnTo>
                  <a:cubicBezTo>
                    <a:pt x="3403" y="2584"/>
                    <a:pt x="3246" y="2742"/>
                    <a:pt x="3025" y="2742"/>
                  </a:cubicBezTo>
                  <a:cubicBezTo>
                    <a:pt x="2679" y="2742"/>
                    <a:pt x="2363" y="2868"/>
                    <a:pt x="2080" y="3025"/>
                  </a:cubicBezTo>
                  <a:cubicBezTo>
                    <a:pt x="1702" y="3372"/>
                    <a:pt x="1418" y="3939"/>
                    <a:pt x="1418" y="4474"/>
                  </a:cubicBezTo>
                  <a:lnTo>
                    <a:pt x="1418" y="5231"/>
                  </a:lnTo>
                  <a:cubicBezTo>
                    <a:pt x="1418" y="5420"/>
                    <a:pt x="1261" y="5577"/>
                    <a:pt x="1072" y="5577"/>
                  </a:cubicBezTo>
                  <a:cubicBezTo>
                    <a:pt x="883" y="5577"/>
                    <a:pt x="725" y="5420"/>
                    <a:pt x="725" y="5231"/>
                  </a:cubicBezTo>
                  <a:lnTo>
                    <a:pt x="1" y="5892"/>
                  </a:lnTo>
                  <a:lnTo>
                    <a:pt x="1" y="8066"/>
                  </a:lnTo>
                  <a:lnTo>
                    <a:pt x="3813" y="8066"/>
                  </a:lnTo>
                  <a:cubicBezTo>
                    <a:pt x="4033" y="8066"/>
                    <a:pt x="4191" y="7908"/>
                    <a:pt x="4191" y="7719"/>
                  </a:cubicBezTo>
                  <a:cubicBezTo>
                    <a:pt x="4191" y="7530"/>
                    <a:pt x="4033" y="7373"/>
                    <a:pt x="3813" y="7373"/>
                  </a:cubicBezTo>
                  <a:lnTo>
                    <a:pt x="3466" y="7373"/>
                  </a:lnTo>
                  <a:lnTo>
                    <a:pt x="3466" y="6270"/>
                  </a:lnTo>
                  <a:cubicBezTo>
                    <a:pt x="3466" y="6176"/>
                    <a:pt x="3498" y="6050"/>
                    <a:pt x="3592" y="6018"/>
                  </a:cubicBezTo>
                  <a:lnTo>
                    <a:pt x="4128" y="5420"/>
                  </a:lnTo>
                  <a:cubicBezTo>
                    <a:pt x="4600" y="4947"/>
                    <a:pt x="4852" y="4380"/>
                    <a:pt x="4852" y="3687"/>
                  </a:cubicBezTo>
                  <a:lnTo>
                    <a:pt x="4852" y="347"/>
                  </a:lnTo>
                  <a:cubicBezTo>
                    <a:pt x="4852" y="158"/>
                    <a:pt x="4695" y="1"/>
                    <a:pt x="450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8538;p132">
              <a:extLst>
                <a:ext uri="{FF2B5EF4-FFF2-40B4-BE49-F238E27FC236}">
                  <a16:creationId xmlns:a16="http://schemas.microsoft.com/office/drawing/2014/main" id="{E6A5614F-4D7B-39BC-8EEF-DEEE6320050E}"/>
                </a:ext>
              </a:extLst>
            </p:cNvPr>
            <p:cNvSpPr/>
            <p:nvPr/>
          </p:nvSpPr>
          <p:spPr>
            <a:xfrm>
              <a:off x="-28069875" y="3271375"/>
              <a:ext cx="122875" cy="200075"/>
            </a:xfrm>
            <a:custGeom>
              <a:avLst/>
              <a:gdLst/>
              <a:ahLst/>
              <a:cxnLst/>
              <a:rect l="l" t="t" r="r" b="b"/>
              <a:pathLst>
                <a:path w="4915" h="8003" extrusionOk="0">
                  <a:moveTo>
                    <a:pt x="347" y="1"/>
                  </a:moveTo>
                  <a:cubicBezTo>
                    <a:pt x="158" y="1"/>
                    <a:pt x="0" y="158"/>
                    <a:pt x="0" y="379"/>
                  </a:cubicBezTo>
                  <a:lnTo>
                    <a:pt x="0" y="3718"/>
                  </a:lnTo>
                  <a:cubicBezTo>
                    <a:pt x="0" y="4348"/>
                    <a:pt x="221" y="4979"/>
                    <a:pt x="693" y="5451"/>
                  </a:cubicBezTo>
                  <a:lnTo>
                    <a:pt x="1323" y="5955"/>
                  </a:lnTo>
                  <a:cubicBezTo>
                    <a:pt x="1418" y="6018"/>
                    <a:pt x="1449" y="6113"/>
                    <a:pt x="1449" y="6207"/>
                  </a:cubicBezTo>
                  <a:lnTo>
                    <a:pt x="1449" y="7310"/>
                  </a:lnTo>
                  <a:lnTo>
                    <a:pt x="1103" y="7310"/>
                  </a:lnTo>
                  <a:cubicBezTo>
                    <a:pt x="882" y="7310"/>
                    <a:pt x="725" y="7467"/>
                    <a:pt x="725" y="7656"/>
                  </a:cubicBezTo>
                  <a:cubicBezTo>
                    <a:pt x="725" y="7845"/>
                    <a:pt x="882" y="8003"/>
                    <a:pt x="1103" y="8003"/>
                  </a:cubicBezTo>
                  <a:lnTo>
                    <a:pt x="4915" y="8003"/>
                  </a:lnTo>
                  <a:lnTo>
                    <a:pt x="4915" y="5829"/>
                  </a:lnTo>
                  <a:lnTo>
                    <a:pt x="4190" y="5168"/>
                  </a:lnTo>
                  <a:cubicBezTo>
                    <a:pt x="4190" y="5357"/>
                    <a:pt x="4033" y="5514"/>
                    <a:pt x="3844" y="5514"/>
                  </a:cubicBezTo>
                  <a:cubicBezTo>
                    <a:pt x="3655" y="5514"/>
                    <a:pt x="3497" y="5357"/>
                    <a:pt x="3497" y="5168"/>
                  </a:cubicBezTo>
                  <a:lnTo>
                    <a:pt x="3497" y="4411"/>
                  </a:lnTo>
                  <a:cubicBezTo>
                    <a:pt x="3497" y="3876"/>
                    <a:pt x="3214" y="3372"/>
                    <a:pt x="2741" y="3057"/>
                  </a:cubicBezTo>
                  <a:cubicBezTo>
                    <a:pt x="2458" y="2899"/>
                    <a:pt x="2143" y="2773"/>
                    <a:pt x="1796" y="2773"/>
                  </a:cubicBezTo>
                  <a:cubicBezTo>
                    <a:pt x="1607" y="2773"/>
                    <a:pt x="1449" y="2616"/>
                    <a:pt x="1449" y="2427"/>
                  </a:cubicBezTo>
                  <a:lnTo>
                    <a:pt x="1449" y="1229"/>
                  </a:lnTo>
                  <a:cubicBezTo>
                    <a:pt x="1449" y="473"/>
                    <a:pt x="945" y="1"/>
                    <a:pt x="34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Google Shape;8560;p132">
            <a:extLst>
              <a:ext uri="{FF2B5EF4-FFF2-40B4-BE49-F238E27FC236}">
                <a16:creationId xmlns:a16="http://schemas.microsoft.com/office/drawing/2014/main" id="{50F0AC4C-094C-AE43-50DD-E879F7E08022}"/>
              </a:ext>
            </a:extLst>
          </p:cNvPr>
          <p:cNvGrpSpPr/>
          <p:nvPr/>
        </p:nvGrpSpPr>
        <p:grpSpPr>
          <a:xfrm>
            <a:off x="4338883" y="919744"/>
            <a:ext cx="458023" cy="497042"/>
            <a:chOff x="-22845575" y="3504075"/>
            <a:chExt cx="296950" cy="295025"/>
          </a:xfrm>
          <a:solidFill>
            <a:schemeClr val="tx1"/>
          </a:solidFill>
        </p:grpSpPr>
        <p:sp>
          <p:nvSpPr>
            <p:cNvPr id="29" name="Google Shape;8561;p132">
              <a:extLst>
                <a:ext uri="{FF2B5EF4-FFF2-40B4-BE49-F238E27FC236}">
                  <a16:creationId xmlns:a16="http://schemas.microsoft.com/office/drawing/2014/main" id="{24925829-FBE1-E6C8-015F-9FCDE3124238}"/>
                </a:ext>
              </a:extLst>
            </p:cNvPr>
            <p:cNvSpPr/>
            <p:nvPr/>
          </p:nvSpPr>
          <p:spPr>
            <a:xfrm>
              <a:off x="-22688825" y="3504100"/>
              <a:ext cx="140200" cy="295000"/>
            </a:xfrm>
            <a:custGeom>
              <a:avLst/>
              <a:gdLst/>
              <a:ahLst/>
              <a:cxnLst/>
              <a:rect l="l" t="t" r="r" b="b"/>
              <a:pathLst>
                <a:path w="5608" h="11800" extrusionOk="0">
                  <a:moveTo>
                    <a:pt x="1465" y="2908"/>
                  </a:moveTo>
                  <a:cubicBezTo>
                    <a:pt x="1552" y="2908"/>
                    <a:pt x="1638" y="2931"/>
                    <a:pt x="1701" y="2979"/>
                  </a:cubicBezTo>
                  <a:cubicBezTo>
                    <a:pt x="1827" y="3105"/>
                    <a:pt x="1827" y="3357"/>
                    <a:pt x="1701" y="3451"/>
                  </a:cubicBezTo>
                  <a:cubicBezTo>
                    <a:pt x="1292" y="3861"/>
                    <a:pt x="1292" y="4522"/>
                    <a:pt x="1701" y="4932"/>
                  </a:cubicBezTo>
                  <a:cubicBezTo>
                    <a:pt x="1827" y="5026"/>
                    <a:pt x="1827" y="5279"/>
                    <a:pt x="1701" y="5373"/>
                  </a:cubicBezTo>
                  <a:cubicBezTo>
                    <a:pt x="1632" y="5477"/>
                    <a:pt x="1544" y="5524"/>
                    <a:pt x="1452" y="5524"/>
                  </a:cubicBezTo>
                  <a:cubicBezTo>
                    <a:pt x="1377" y="5524"/>
                    <a:pt x="1300" y="5493"/>
                    <a:pt x="1229" y="5436"/>
                  </a:cubicBezTo>
                  <a:cubicBezTo>
                    <a:pt x="567" y="4774"/>
                    <a:pt x="567" y="3672"/>
                    <a:pt x="1229" y="2979"/>
                  </a:cubicBezTo>
                  <a:cubicBezTo>
                    <a:pt x="1292" y="2931"/>
                    <a:pt x="1378" y="2908"/>
                    <a:pt x="1465" y="2908"/>
                  </a:cubicBezTo>
                  <a:close/>
                  <a:moveTo>
                    <a:pt x="2461" y="7313"/>
                  </a:moveTo>
                  <a:cubicBezTo>
                    <a:pt x="2532" y="7313"/>
                    <a:pt x="2605" y="7318"/>
                    <a:pt x="2678" y="7326"/>
                  </a:cubicBezTo>
                  <a:cubicBezTo>
                    <a:pt x="2867" y="7358"/>
                    <a:pt x="3025" y="7515"/>
                    <a:pt x="2993" y="7704"/>
                  </a:cubicBezTo>
                  <a:cubicBezTo>
                    <a:pt x="2962" y="7925"/>
                    <a:pt x="2804" y="8019"/>
                    <a:pt x="2615" y="8019"/>
                  </a:cubicBezTo>
                  <a:cubicBezTo>
                    <a:pt x="2579" y="8016"/>
                    <a:pt x="2543" y="8014"/>
                    <a:pt x="2507" y="8014"/>
                  </a:cubicBezTo>
                  <a:cubicBezTo>
                    <a:pt x="1947" y="8014"/>
                    <a:pt x="1418" y="8467"/>
                    <a:pt x="1418" y="9059"/>
                  </a:cubicBezTo>
                  <a:cubicBezTo>
                    <a:pt x="1418" y="9248"/>
                    <a:pt x="1260" y="9406"/>
                    <a:pt x="1071" y="9406"/>
                  </a:cubicBezTo>
                  <a:cubicBezTo>
                    <a:pt x="882" y="9406"/>
                    <a:pt x="725" y="9248"/>
                    <a:pt x="725" y="9059"/>
                  </a:cubicBezTo>
                  <a:cubicBezTo>
                    <a:pt x="725" y="8091"/>
                    <a:pt x="1490" y="7313"/>
                    <a:pt x="2461" y="7313"/>
                  </a:cubicBezTo>
                  <a:close/>
                  <a:moveTo>
                    <a:pt x="1060" y="0"/>
                  </a:moveTo>
                  <a:cubicBezTo>
                    <a:pt x="689" y="0"/>
                    <a:pt x="327" y="130"/>
                    <a:pt x="0" y="364"/>
                  </a:cubicBezTo>
                  <a:lnTo>
                    <a:pt x="0" y="5247"/>
                  </a:lnTo>
                  <a:cubicBezTo>
                    <a:pt x="0" y="5814"/>
                    <a:pt x="473" y="6255"/>
                    <a:pt x="1040" y="6255"/>
                  </a:cubicBezTo>
                  <a:cubicBezTo>
                    <a:pt x="1229" y="6255"/>
                    <a:pt x="1386" y="6413"/>
                    <a:pt x="1386" y="6602"/>
                  </a:cubicBezTo>
                  <a:cubicBezTo>
                    <a:pt x="1386" y="6822"/>
                    <a:pt x="1229" y="6948"/>
                    <a:pt x="1040" y="6948"/>
                  </a:cubicBezTo>
                  <a:cubicBezTo>
                    <a:pt x="630" y="6948"/>
                    <a:pt x="284" y="6854"/>
                    <a:pt x="0" y="6602"/>
                  </a:cubicBezTo>
                  <a:lnTo>
                    <a:pt x="0" y="11453"/>
                  </a:lnTo>
                  <a:cubicBezTo>
                    <a:pt x="284" y="11705"/>
                    <a:pt x="630" y="11800"/>
                    <a:pt x="1040" y="11800"/>
                  </a:cubicBezTo>
                  <a:cubicBezTo>
                    <a:pt x="1733" y="11800"/>
                    <a:pt x="2363" y="11359"/>
                    <a:pt x="2647" y="10760"/>
                  </a:cubicBezTo>
                  <a:cubicBezTo>
                    <a:pt x="3497" y="10634"/>
                    <a:pt x="4190" y="9910"/>
                    <a:pt x="4190" y="9028"/>
                  </a:cubicBezTo>
                  <a:cubicBezTo>
                    <a:pt x="4190" y="8902"/>
                    <a:pt x="4159" y="8776"/>
                    <a:pt x="4159" y="8618"/>
                  </a:cubicBezTo>
                  <a:cubicBezTo>
                    <a:pt x="4505" y="8555"/>
                    <a:pt x="4820" y="8397"/>
                    <a:pt x="5104" y="8145"/>
                  </a:cubicBezTo>
                  <a:cubicBezTo>
                    <a:pt x="5419" y="7830"/>
                    <a:pt x="5608" y="7389"/>
                    <a:pt x="5608" y="6917"/>
                  </a:cubicBezTo>
                  <a:cubicBezTo>
                    <a:pt x="5608" y="6539"/>
                    <a:pt x="5482" y="6192"/>
                    <a:pt x="5261" y="5909"/>
                  </a:cubicBezTo>
                  <a:cubicBezTo>
                    <a:pt x="5482" y="5594"/>
                    <a:pt x="5608" y="5247"/>
                    <a:pt x="5608" y="4869"/>
                  </a:cubicBezTo>
                  <a:cubicBezTo>
                    <a:pt x="5608" y="4396"/>
                    <a:pt x="5387" y="3987"/>
                    <a:pt x="5072" y="3672"/>
                  </a:cubicBezTo>
                  <a:cubicBezTo>
                    <a:pt x="4852" y="3420"/>
                    <a:pt x="4505" y="3262"/>
                    <a:pt x="4127" y="3199"/>
                  </a:cubicBezTo>
                  <a:cubicBezTo>
                    <a:pt x="4253" y="2632"/>
                    <a:pt x="4096" y="2002"/>
                    <a:pt x="3655" y="1561"/>
                  </a:cubicBezTo>
                  <a:cubicBezTo>
                    <a:pt x="3403" y="1309"/>
                    <a:pt x="3025" y="1120"/>
                    <a:pt x="2647" y="1088"/>
                  </a:cubicBezTo>
                  <a:cubicBezTo>
                    <a:pt x="2394" y="584"/>
                    <a:pt x="1985" y="143"/>
                    <a:pt x="1449" y="49"/>
                  </a:cubicBezTo>
                  <a:cubicBezTo>
                    <a:pt x="1319" y="16"/>
                    <a:pt x="1189" y="0"/>
                    <a:pt x="1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8562;p132">
              <a:extLst>
                <a:ext uri="{FF2B5EF4-FFF2-40B4-BE49-F238E27FC236}">
                  <a16:creationId xmlns:a16="http://schemas.microsoft.com/office/drawing/2014/main" id="{F4E1BD68-B534-8D7F-D72F-5192A444D28A}"/>
                </a:ext>
              </a:extLst>
            </p:cNvPr>
            <p:cNvSpPr/>
            <p:nvPr/>
          </p:nvSpPr>
          <p:spPr>
            <a:xfrm>
              <a:off x="-22845575" y="3504075"/>
              <a:ext cx="139425" cy="294250"/>
            </a:xfrm>
            <a:custGeom>
              <a:avLst/>
              <a:gdLst/>
              <a:ahLst/>
              <a:cxnLst/>
              <a:rect l="l" t="t" r="r" b="b"/>
              <a:pathLst>
                <a:path w="5577" h="11770" extrusionOk="0">
                  <a:moveTo>
                    <a:pt x="4187" y="2948"/>
                  </a:moveTo>
                  <a:cubicBezTo>
                    <a:pt x="4277" y="2948"/>
                    <a:pt x="4364" y="2980"/>
                    <a:pt x="4411" y="3043"/>
                  </a:cubicBezTo>
                  <a:cubicBezTo>
                    <a:pt x="5104" y="3673"/>
                    <a:pt x="5104" y="4775"/>
                    <a:pt x="4411" y="5437"/>
                  </a:cubicBezTo>
                  <a:cubicBezTo>
                    <a:pt x="4364" y="5500"/>
                    <a:pt x="4277" y="5532"/>
                    <a:pt x="4187" y="5532"/>
                  </a:cubicBezTo>
                  <a:cubicBezTo>
                    <a:pt x="4096" y="5532"/>
                    <a:pt x="4002" y="5500"/>
                    <a:pt x="3939" y="5437"/>
                  </a:cubicBezTo>
                  <a:cubicBezTo>
                    <a:pt x="3844" y="5311"/>
                    <a:pt x="3844" y="5090"/>
                    <a:pt x="3939" y="4964"/>
                  </a:cubicBezTo>
                  <a:cubicBezTo>
                    <a:pt x="4348" y="4555"/>
                    <a:pt x="4348" y="3893"/>
                    <a:pt x="3939" y="3515"/>
                  </a:cubicBezTo>
                  <a:cubicBezTo>
                    <a:pt x="3844" y="3389"/>
                    <a:pt x="3844" y="3137"/>
                    <a:pt x="3939" y="3043"/>
                  </a:cubicBezTo>
                  <a:cubicBezTo>
                    <a:pt x="4002" y="2980"/>
                    <a:pt x="4096" y="2948"/>
                    <a:pt x="4187" y="2948"/>
                  </a:cubicBezTo>
                  <a:close/>
                  <a:moveTo>
                    <a:pt x="3148" y="7314"/>
                  </a:moveTo>
                  <a:cubicBezTo>
                    <a:pt x="4123" y="7314"/>
                    <a:pt x="4915" y="8092"/>
                    <a:pt x="4915" y="9060"/>
                  </a:cubicBezTo>
                  <a:cubicBezTo>
                    <a:pt x="4915" y="9249"/>
                    <a:pt x="4726" y="9407"/>
                    <a:pt x="4537" y="9407"/>
                  </a:cubicBezTo>
                  <a:cubicBezTo>
                    <a:pt x="4348" y="9407"/>
                    <a:pt x="4191" y="9249"/>
                    <a:pt x="4191" y="9060"/>
                  </a:cubicBezTo>
                  <a:cubicBezTo>
                    <a:pt x="4191" y="8468"/>
                    <a:pt x="3662" y="8015"/>
                    <a:pt x="3101" y="8015"/>
                  </a:cubicBezTo>
                  <a:cubicBezTo>
                    <a:pt x="3066" y="8015"/>
                    <a:pt x="3030" y="8017"/>
                    <a:pt x="2994" y="8020"/>
                  </a:cubicBezTo>
                  <a:cubicBezTo>
                    <a:pt x="2968" y="8029"/>
                    <a:pt x="2944" y="8033"/>
                    <a:pt x="2920" y="8033"/>
                  </a:cubicBezTo>
                  <a:cubicBezTo>
                    <a:pt x="2765" y="8033"/>
                    <a:pt x="2643" y="7869"/>
                    <a:pt x="2616" y="7705"/>
                  </a:cubicBezTo>
                  <a:cubicBezTo>
                    <a:pt x="2584" y="7516"/>
                    <a:pt x="2742" y="7359"/>
                    <a:pt x="2931" y="7327"/>
                  </a:cubicBezTo>
                  <a:cubicBezTo>
                    <a:pt x="3004" y="7319"/>
                    <a:pt x="3077" y="7314"/>
                    <a:pt x="3148" y="7314"/>
                  </a:cubicBezTo>
                  <a:close/>
                  <a:moveTo>
                    <a:pt x="4581" y="0"/>
                  </a:moveTo>
                  <a:cubicBezTo>
                    <a:pt x="4444" y="0"/>
                    <a:pt x="4303" y="16"/>
                    <a:pt x="4159" y="50"/>
                  </a:cubicBezTo>
                  <a:cubicBezTo>
                    <a:pt x="3592" y="144"/>
                    <a:pt x="3214" y="585"/>
                    <a:pt x="2962" y="1089"/>
                  </a:cubicBezTo>
                  <a:cubicBezTo>
                    <a:pt x="2584" y="1152"/>
                    <a:pt x="2206" y="1310"/>
                    <a:pt x="1954" y="1562"/>
                  </a:cubicBezTo>
                  <a:cubicBezTo>
                    <a:pt x="1513" y="2003"/>
                    <a:pt x="1355" y="2633"/>
                    <a:pt x="1481" y="3200"/>
                  </a:cubicBezTo>
                  <a:cubicBezTo>
                    <a:pt x="1135" y="3232"/>
                    <a:pt x="820" y="3389"/>
                    <a:pt x="536" y="3673"/>
                  </a:cubicBezTo>
                  <a:cubicBezTo>
                    <a:pt x="221" y="3988"/>
                    <a:pt x="1" y="4397"/>
                    <a:pt x="1" y="4870"/>
                  </a:cubicBezTo>
                  <a:cubicBezTo>
                    <a:pt x="1" y="5280"/>
                    <a:pt x="127" y="5626"/>
                    <a:pt x="379" y="5910"/>
                  </a:cubicBezTo>
                  <a:cubicBezTo>
                    <a:pt x="127" y="6225"/>
                    <a:pt x="1" y="6571"/>
                    <a:pt x="1" y="6918"/>
                  </a:cubicBezTo>
                  <a:cubicBezTo>
                    <a:pt x="1" y="7390"/>
                    <a:pt x="221" y="7831"/>
                    <a:pt x="536" y="8146"/>
                  </a:cubicBezTo>
                  <a:cubicBezTo>
                    <a:pt x="788" y="8430"/>
                    <a:pt x="1135" y="8588"/>
                    <a:pt x="1481" y="8619"/>
                  </a:cubicBezTo>
                  <a:cubicBezTo>
                    <a:pt x="1229" y="9690"/>
                    <a:pt x="1985" y="10604"/>
                    <a:pt x="2931" y="10698"/>
                  </a:cubicBezTo>
                  <a:cubicBezTo>
                    <a:pt x="3214" y="11328"/>
                    <a:pt x="3781" y="11769"/>
                    <a:pt x="4537" y="11769"/>
                  </a:cubicBezTo>
                  <a:cubicBezTo>
                    <a:pt x="4947" y="11769"/>
                    <a:pt x="5293" y="11612"/>
                    <a:pt x="5577" y="11423"/>
                  </a:cubicBezTo>
                  <a:lnTo>
                    <a:pt x="5577" y="6571"/>
                  </a:lnTo>
                  <a:cubicBezTo>
                    <a:pt x="5293" y="6823"/>
                    <a:pt x="4947" y="6918"/>
                    <a:pt x="4537" y="6918"/>
                  </a:cubicBezTo>
                  <a:cubicBezTo>
                    <a:pt x="4348" y="6918"/>
                    <a:pt x="4191" y="6760"/>
                    <a:pt x="4191" y="6571"/>
                  </a:cubicBezTo>
                  <a:cubicBezTo>
                    <a:pt x="4191" y="6382"/>
                    <a:pt x="4348" y="6225"/>
                    <a:pt x="4537" y="6225"/>
                  </a:cubicBezTo>
                  <a:cubicBezTo>
                    <a:pt x="5136" y="6225"/>
                    <a:pt x="5577" y="5752"/>
                    <a:pt x="5577" y="5185"/>
                  </a:cubicBezTo>
                  <a:lnTo>
                    <a:pt x="5577" y="302"/>
                  </a:lnTo>
                  <a:cubicBezTo>
                    <a:pt x="5300" y="117"/>
                    <a:pt x="4956" y="0"/>
                    <a:pt x="45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38" name="Google Shape;1018;p24">
            <a:extLst>
              <a:ext uri="{FF2B5EF4-FFF2-40B4-BE49-F238E27FC236}">
                <a16:creationId xmlns:a16="http://schemas.microsoft.com/office/drawing/2014/main" id="{346B8D35-6736-6714-095E-6A17B5B5DD4C}"/>
              </a:ext>
            </a:extLst>
          </p:cNvPr>
          <p:cNvSpPr>
            <a:spLocks/>
          </p:cNvSpPr>
          <p:nvPr/>
        </p:nvSpPr>
        <p:spPr>
          <a:xfrm rot="10800000">
            <a:off x="8139450" y="3680912"/>
            <a:ext cx="609343" cy="461499"/>
          </a:xfrm>
          <a:custGeom>
            <a:avLst/>
            <a:gdLst/>
            <a:ahLst/>
            <a:cxnLst/>
            <a:rect l="l" t="t" r="r" b="b"/>
            <a:pathLst>
              <a:path w="4396" h="3048" extrusionOk="0">
                <a:moveTo>
                  <a:pt x="1" y="3048"/>
                </a:moveTo>
                <a:lnTo>
                  <a:pt x="4395" y="3048"/>
                </a:lnTo>
                <a:lnTo>
                  <a:pt x="2198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cxnSp>
        <p:nvCxnSpPr>
          <p:cNvPr id="43" name="Google Shape;2335;p92">
            <a:extLst>
              <a:ext uri="{FF2B5EF4-FFF2-40B4-BE49-F238E27FC236}">
                <a16:creationId xmlns:a16="http://schemas.microsoft.com/office/drawing/2014/main" id="{9466D71D-49F0-A9E6-59F9-C06B2054D1B4}"/>
              </a:ext>
            </a:extLst>
          </p:cNvPr>
          <p:cNvCxnSpPr>
            <a:cxnSpLocks/>
          </p:cNvCxnSpPr>
          <p:nvPr/>
        </p:nvCxnSpPr>
        <p:spPr>
          <a:xfrm flipH="1">
            <a:off x="8442026" y="3680912"/>
            <a:ext cx="6620" cy="331964"/>
          </a:xfrm>
          <a:prstGeom prst="straightConnector1">
            <a:avLst/>
          </a:prstGeom>
          <a:noFill/>
          <a:ln w="28575" cap="flat" cmpd="sng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8" name="Google Shape;2310;p92">
            <a:extLst>
              <a:ext uri="{FF2B5EF4-FFF2-40B4-BE49-F238E27FC236}">
                <a16:creationId xmlns:a16="http://schemas.microsoft.com/office/drawing/2014/main" id="{6AEDD521-32C7-ACA4-925C-CF35F30EB398}"/>
              </a:ext>
            </a:extLst>
          </p:cNvPr>
          <p:cNvSpPr txBox="1"/>
          <p:nvPr/>
        </p:nvSpPr>
        <p:spPr>
          <a:xfrm>
            <a:off x="5599328" y="3695714"/>
            <a:ext cx="2019900" cy="34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accent5"/>
                </a:solidFill>
                <a:latin typeface="Exo 2"/>
                <a:ea typeface="Exo 2"/>
                <a:cs typeface="Exo 2"/>
                <a:sym typeface="Exo 2"/>
              </a:rPr>
              <a:t>Strategies to Optimize Recovery</a:t>
            </a:r>
            <a:endParaRPr sz="2400" b="1" dirty="0">
              <a:solidFill>
                <a:schemeClr val="accent5"/>
              </a:solidFill>
              <a:latin typeface="Exo 2"/>
              <a:ea typeface="Exo 2"/>
              <a:cs typeface="Exo 2"/>
              <a:sym typeface="Exo 2"/>
            </a:endParaRPr>
          </a:p>
        </p:txBody>
      </p:sp>
      <p:grpSp>
        <p:nvGrpSpPr>
          <p:cNvPr id="2405" name="Google Shape;8891;p133">
            <a:extLst>
              <a:ext uri="{FF2B5EF4-FFF2-40B4-BE49-F238E27FC236}">
                <a16:creationId xmlns:a16="http://schemas.microsoft.com/office/drawing/2014/main" id="{C7BF8422-D766-6DEA-7611-64188E38CCF1}"/>
              </a:ext>
            </a:extLst>
          </p:cNvPr>
          <p:cNvGrpSpPr/>
          <p:nvPr/>
        </p:nvGrpSpPr>
        <p:grpSpPr>
          <a:xfrm>
            <a:off x="508099" y="2051223"/>
            <a:ext cx="444193" cy="466876"/>
            <a:chOff x="580725" y="3617925"/>
            <a:chExt cx="299325" cy="297375"/>
          </a:xfrm>
          <a:solidFill>
            <a:schemeClr val="tx1"/>
          </a:solidFill>
        </p:grpSpPr>
        <p:sp>
          <p:nvSpPr>
            <p:cNvPr id="2406" name="Google Shape;8892;p133">
              <a:extLst>
                <a:ext uri="{FF2B5EF4-FFF2-40B4-BE49-F238E27FC236}">
                  <a16:creationId xmlns:a16="http://schemas.microsoft.com/office/drawing/2014/main" id="{9673C2A8-528D-AED9-659B-479B1D46403F}"/>
                </a:ext>
              </a:extLst>
            </p:cNvPr>
            <p:cNvSpPr/>
            <p:nvPr/>
          </p:nvSpPr>
          <p:spPr>
            <a:xfrm>
              <a:off x="609075" y="3662050"/>
              <a:ext cx="51225" cy="51200"/>
            </a:xfrm>
            <a:custGeom>
              <a:avLst/>
              <a:gdLst/>
              <a:ahLst/>
              <a:cxnLst/>
              <a:rect l="l" t="t" r="r" b="b"/>
              <a:pathLst>
                <a:path w="2049" h="2048" extrusionOk="0">
                  <a:moveTo>
                    <a:pt x="1041" y="0"/>
                  </a:moveTo>
                  <a:cubicBezTo>
                    <a:pt x="473" y="0"/>
                    <a:pt x="1" y="473"/>
                    <a:pt x="1" y="1040"/>
                  </a:cubicBezTo>
                  <a:cubicBezTo>
                    <a:pt x="1" y="1607"/>
                    <a:pt x="473" y="2048"/>
                    <a:pt x="1041" y="2048"/>
                  </a:cubicBezTo>
                  <a:cubicBezTo>
                    <a:pt x="1608" y="2048"/>
                    <a:pt x="2049" y="1607"/>
                    <a:pt x="2049" y="1040"/>
                  </a:cubicBezTo>
                  <a:cubicBezTo>
                    <a:pt x="2049" y="473"/>
                    <a:pt x="1608" y="0"/>
                    <a:pt x="104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8893;p133">
              <a:extLst>
                <a:ext uri="{FF2B5EF4-FFF2-40B4-BE49-F238E27FC236}">
                  <a16:creationId xmlns:a16="http://schemas.microsoft.com/office/drawing/2014/main" id="{FC64355F-1249-B96A-1181-0719677786A3}"/>
                </a:ext>
              </a:extLst>
            </p:cNvPr>
            <p:cNvSpPr/>
            <p:nvPr/>
          </p:nvSpPr>
          <p:spPr>
            <a:xfrm>
              <a:off x="668950" y="3617925"/>
              <a:ext cx="122875" cy="104475"/>
            </a:xfrm>
            <a:custGeom>
              <a:avLst/>
              <a:gdLst/>
              <a:ahLst/>
              <a:cxnLst/>
              <a:rect l="l" t="t" r="r" b="b"/>
              <a:pathLst>
                <a:path w="4915" h="4179" extrusionOk="0">
                  <a:moveTo>
                    <a:pt x="1040" y="1"/>
                  </a:moveTo>
                  <a:cubicBezTo>
                    <a:pt x="441" y="1"/>
                    <a:pt x="0" y="473"/>
                    <a:pt x="0" y="1072"/>
                  </a:cubicBezTo>
                  <a:lnTo>
                    <a:pt x="0" y="1797"/>
                  </a:lnTo>
                  <a:cubicBezTo>
                    <a:pt x="0" y="2364"/>
                    <a:pt x="473" y="2805"/>
                    <a:pt x="1040" y="2805"/>
                  </a:cubicBezTo>
                  <a:lnTo>
                    <a:pt x="2300" y="2805"/>
                  </a:lnTo>
                  <a:lnTo>
                    <a:pt x="3592" y="4097"/>
                  </a:lnTo>
                  <a:cubicBezTo>
                    <a:pt x="3672" y="4156"/>
                    <a:pt x="3764" y="4178"/>
                    <a:pt x="3853" y="4178"/>
                  </a:cubicBezTo>
                  <a:cubicBezTo>
                    <a:pt x="3905" y="4178"/>
                    <a:pt x="3955" y="4171"/>
                    <a:pt x="4001" y="4160"/>
                  </a:cubicBezTo>
                  <a:cubicBezTo>
                    <a:pt x="4127" y="4097"/>
                    <a:pt x="4190" y="3939"/>
                    <a:pt x="4190" y="3844"/>
                  </a:cubicBezTo>
                  <a:lnTo>
                    <a:pt x="4190" y="2742"/>
                  </a:lnTo>
                  <a:cubicBezTo>
                    <a:pt x="4600" y="2584"/>
                    <a:pt x="4915" y="2206"/>
                    <a:pt x="4915" y="1734"/>
                  </a:cubicBezTo>
                  <a:lnTo>
                    <a:pt x="4915" y="1072"/>
                  </a:lnTo>
                  <a:cubicBezTo>
                    <a:pt x="4915" y="473"/>
                    <a:pt x="4411" y="1"/>
                    <a:pt x="387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8894;p133">
              <a:extLst>
                <a:ext uri="{FF2B5EF4-FFF2-40B4-BE49-F238E27FC236}">
                  <a16:creationId xmlns:a16="http://schemas.microsoft.com/office/drawing/2014/main" id="{B80E85DA-09EE-A30C-C632-D96183F265AC}"/>
                </a:ext>
              </a:extLst>
            </p:cNvPr>
            <p:cNvSpPr/>
            <p:nvPr/>
          </p:nvSpPr>
          <p:spPr>
            <a:xfrm>
              <a:off x="580725" y="3721900"/>
              <a:ext cx="141800" cy="192025"/>
            </a:xfrm>
            <a:custGeom>
              <a:avLst/>
              <a:gdLst/>
              <a:ahLst/>
              <a:cxnLst/>
              <a:rect l="l" t="t" r="r" b="b"/>
              <a:pathLst>
                <a:path w="5672" h="7681" extrusionOk="0">
                  <a:moveTo>
                    <a:pt x="3340" y="4506"/>
                  </a:moveTo>
                  <a:lnTo>
                    <a:pt x="3718" y="5577"/>
                  </a:lnTo>
                  <a:lnTo>
                    <a:pt x="1229" y="5577"/>
                  </a:lnTo>
                  <a:lnTo>
                    <a:pt x="1450" y="4600"/>
                  </a:lnTo>
                  <a:lnTo>
                    <a:pt x="1450" y="4506"/>
                  </a:lnTo>
                  <a:close/>
                  <a:moveTo>
                    <a:pt x="1450" y="1"/>
                  </a:moveTo>
                  <a:cubicBezTo>
                    <a:pt x="1135" y="1"/>
                    <a:pt x="883" y="221"/>
                    <a:pt x="788" y="505"/>
                  </a:cubicBezTo>
                  <a:lnTo>
                    <a:pt x="95" y="3624"/>
                  </a:lnTo>
                  <a:cubicBezTo>
                    <a:pt x="1" y="4096"/>
                    <a:pt x="316" y="4506"/>
                    <a:pt x="757" y="4506"/>
                  </a:cubicBezTo>
                  <a:lnTo>
                    <a:pt x="95" y="7247"/>
                  </a:lnTo>
                  <a:cubicBezTo>
                    <a:pt x="32" y="7436"/>
                    <a:pt x="158" y="7593"/>
                    <a:pt x="316" y="7656"/>
                  </a:cubicBezTo>
                  <a:cubicBezTo>
                    <a:pt x="350" y="7668"/>
                    <a:pt x="383" y="7673"/>
                    <a:pt x="415" y="7673"/>
                  </a:cubicBezTo>
                  <a:cubicBezTo>
                    <a:pt x="559" y="7673"/>
                    <a:pt x="679" y="7565"/>
                    <a:pt x="757" y="7436"/>
                  </a:cubicBezTo>
                  <a:lnTo>
                    <a:pt x="1040" y="6301"/>
                  </a:lnTo>
                  <a:lnTo>
                    <a:pt x="3939" y="6301"/>
                  </a:lnTo>
                  <a:lnTo>
                    <a:pt x="4254" y="7152"/>
                  </a:lnTo>
                  <a:cubicBezTo>
                    <a:pt x="4358" y="7492"/>
                    <a:pt x="4637" y="7680"/>
                    <a:pt x="4908" y="7680"/>
                  </a:cubicBezTo>
                  <a:cubicBezTo>
                    <a:pt x="4964" y="7680"/>
                    <a:pt x="5019" y="7672"/>
                    <a:pt x="5073" y="7656"/>
                  </a:cubicBezTo>
                  <a:cubicBezTo>
                    <a:pt x="5451" y="7593"/>
                    <a:pt x="5672" y="7184"/>
                    <a:pt x="5609" y="6837"/>
                  </a:cubicBezTo>
                  <a:lnTo>
                    <a:pt x="4569" y="3687"/>
                  </a:lnTo>
                  <a:cubicBezTo>
                    <a:pt x="4506" y="3372"/>
                    <a:pt x="4222" y="3183"/>
                    <a:pt x="3907" y="3183"/>
                  </a:cubicBezTo>
                  <a:lnTo>
                    <a:pt x="3183" y="3183"/>
                  </a:lnTo>
                  <a:cubicBezTo>
                    <a:pt x="2994" y="3183"/>
                    <a:pt x="2836" y="3025"/>
                    <a:pt x="2836" y="2836"/>
                  </a:cubicBezTo>
                  <a:cubicBezTo>
                    <a:pt x="2836" y="2615"/>
                    <a:pt x="2994" y="2458"/>
                    <a:pt x="3183" y="2458"/>
                  </a:cubicBezTo>
                  <a:lnTo>
                    <a:pt x="4222" y="2458"/>
                  </a:lnTo>
                  <a:cubicBezTo>
                    <a:pt x="4600" y="2458"/>
                    <a:pt x="4915" y="2143"/>
                    <a:pt x="4915" y="1765"/>
                  </a:cubicBezTo>
                  <a:cubicBezTo>
                    <a:pt x="4915" y="1355"/>
                    <a:pt x="4600" y="1040"/>
                    <a:pt x="4222" y="1040"/>
                  </a:cubicBezTo>
                  <a:lnTo>
                    <a:pt x="2332" y="1040"/>
                  </a:lnTo>
                  <a:lnTo>
                    <a:pt x="2080" y="379"/>
                  </a:lnTo>
                  <a:cubicBezTo>
                    <a:pt x="1985" y="158"/>
                    <a:pt x="1733" y="1"/>
                    <a:pt x="145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8895;p133">
              <a:extLst>
                <a:ext uri="{FF2B5EF4-FFF2-40B4-BE49-F238E27FC236}">
                  <a16:creationId xmlns:a16="http://schemas.microsoft.com/office/drawing/2014/main" id="{CEB59BCE-F050-CA98-53BF-96BB6DA0518B}"/>
                </a:ext>
              </a:extLst>
            </p:cNvPr>
            <p:cNvSpPr/>
            <p:nvPr/>
          </p:nvSpPr>
          <p:spPr>
            <a:xfrm>
              <a:off x="800475" y="3662050"/>
              <a:ext cx="51225" cy="51200"/>
            </a:xfrm>
            <a:custGeom>
              <a:avLst/>
              <a:gdLst/>
              <a:ahLst/>
              <a:cxnLst/>
              <a:rect l="l" t="t" r="r" b="b"/>
              <a:pathLst>
                <a:path w="2049" h="2048" extrusionOk="0">
                  <a:moveTo>
                    <a:pt x="1009" y="0"/>
                  </a:moveTo>
                  <a:cubicBezTo>
                    <a:pt x="442" y="0"/>
                    <a:pt x="1" y="473"/>
                    <a:pt x="1" y="1040"/>
                  </a:cubicBezTo>
                  <a:cubicBezTo>
                    <a:pt x="1" y="1607"/>
                    <a:pt x="442" y="2048"/>
                    <a:pt x="1009" y="2048"/>
                  </a:cubicBezTo>
                  <a:cubicBezTo>
                    <a:pt x="1576" y="2048"/>
                    <a:pt x="2048" y="1607"/>
                    <a:pt x="2048" y="1040"/>
                  </a:cubicBezTo>
                  <a:cubicBezTo>
                    <a:pt x="2048" y="473"/>
                    <a:pt x="1576" y="0"/>
                    <a:pt x="100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8896;p133">
              <a:extLst>
                <a:ext uri="{FF2B5EF4-FFF2-40B4-BE49-F238E27FC236}">
                  <a16:creationId xmlns:a16="http://schemas.microsoft.com/office/drawing/2014/main" id="{E1FD38C4-2761-F78B-D1E4-300ED3C34B55}"/>
                </a:ext>
              </a:extLst>
            </p:cNvPr>
            <p:cNvSpPr/>
            <p:nvPr/>
          </p:nvSpPr>
          <p:spPr>
            <a:xfrm>
              <a:off x="738250" y="3722700"/>
              <a:ext cx="141800" cy="192600"/>
            </a:xfrm>
            <a:custGeom>
              <a:avLst/>
              <a:gdLst/>
              <a:ahLst/>
              <a:cxnLst/>
              <a:rect l="l" t="t" r="r" b="b"/>
              <a:pathLst>
                <a:path w="5672" h="7704" extrusionOk="0">
                  <a:moveTo>
                    <a:pt x="4222" y="4474"/>
                  </a:moveTo>
                  <a:lnTo>
                    <a:pt x="4222" y="4568"/>
                  </a:lnTo>
                  <a:lnTo>
                    <a:pt x="4443" y="5545"/>
                  </a:lnTo>
                  <a:lnTo>
                    <a:pt x="1985" y="5545"/>
                  </a:lnTo>
                  <a:lnTo>
                    <a:pt x="2332" y="4474"/>
                  </a:lnTo>
                  <a:close/>
                  <a:moveTo>
                    <a:pt x="4222" y="0"/>
                  </a:moveTo>
                  <a:cubicBezTo>
                    <a:pt x="3939" y="0"/>
                    <a:pt x="3718" y="158"/>
                    <a:pt x="3592" y="378"/>
                  </a:cubicBezTo>
                  <a:lnTo>
                    <a:pt x="3340" y="1071"/>
                  </a:lnTo>
                  <a:lnTo>
                    <a:pt x="1450" y="1071"/>
                  </a:lnTo>
                  <a:cubicBezTo>
                    <a:pt x="1072" y="1071"/>
                    <a:pt x="757" y="1386"/>
                    <a:pt x="757" y="1764"/>
                  </a:cubicBezTo>
                  <a:cubicBezTo>
                    <a:pt x="757" y="2174"/>
                    <a:pt x="1072" y="2489"/>
                    <a:pt x="1450" y="2489"/>
                  </a:cubicBezTo>
                  <a:lnTo>
                    <a:pt x="2490" y="2489"/>
                  </a:lnTo>
                  <a:cubicBezTo>
                    <a:pt x="2679" y="2489"/>
                    <a:pt x="2836" y="2646"/>
                    <a:pt x="2836" y="2835"/>
                  </a:cubicBezTo>
                  <a:cubicBezTo>
                    <a:pt x="2836" y="3024"/>
                    <a:pt x="2679" y="3182"/>
                    <a:pt x="2490" y="3182"/>
                  </a:cubicBezTo>
                  <a:lnTo>
                    <a:pt x="1765" y="3182"/>
                  </a:lnTo>
                  <a:cubicBezTo>
                    <a:pt x="1450" y="3182"/>
                    <a:pt x="1198" y="3371"/>
                    <a:pt x="1103" y="3686"/>
                  </a:cubicBezTo>
                  <a:lnTo>
                    <a:pt x="95" y="6837"/>
                  </a:lnTo>
                  <a:cubicBezTo>
                    <a:pt x="1" y="7215"/>
                    <a:pt x="190" y="7593"/>
                    <a:pt x="599" y="7687"/>
                  </a:cubicBezTo>
                  <a:cubicBezTo>
                    <a:pt x="643" y="7696"/>
                    <a:pt x="690" y="7701"/>
                    <a:pt x="738" y="7701"/>
                  </a:cubicBezTo>
                  <a:cubicBezTo>
                    <a:pt x="1030" y="7701"/>
                    <a:pt x="1364" y="7531"/>
                    <a:pt x="1418" y="7152"/>
                  </a:cubicBezTo>
                  <a:lnTo>
                    <a:pt x="1733" y="6301"/>
                  </a:lnTo>
                  <a:lnTo>
                    <a:pt x="4632" y="6301"/>
                  </a:lnTo>
                  <a:lnTo>
                    <a:pt x="4915" y="7435"/>
                  </a:lnTo>
                  <a:cubicBezTo>
                    <a:pt x="4967" y="7591"/>
                    <a:pt x="5104" y="7704"/>
                    <a:pt x="5257" y="7704"/>
                  </a:cubicBezTo>
                  <a:cubicBezTo>
                    <a:pt x="5290" y="7704"/>
                    <a:pt x="5323" y="7698"/>
                    <a:pt x="5356" y="7687"/>
                  </a:cubicBezTo>
                  <a:cubicBezTo>
                    <a:pt x="5546" y="7624"/>
                    <a:pt x="5672" y="7435"/>
                    <a:pt x="5577" y="7246"/>
                  </a:cubicBezTo>
                  <a:lnTo>
                    <a:pt x="4915" y="4537"/>
                  </a:lnTo>
                  <a:cubicBezTo>
                    <a:pt x="5356" y="4474"/>
                    <a:pt x="5672" y="4064"/>
                    <a:pt x="5609" y="3623"/>
                  </a:cubicBezTo>
                  <a:lnTo>
                    <a:pt x="4884" y="504"/>
                  </a:lnTo>
                  <a:cubicBezTo>
                    <a:pt x="4821" y="189"/>
                    <a:pt x="4537" y="0"/>
                    <a:pt x="42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B4119-7822-99D9-C0D6-3018834E870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825" y="321210"/>
            <a:ext cx="7626350" cy="57308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</a:rPr>
              <a:t>General Psychiatric Management (GPM)</a:t>
            </a:r>
            <a:br>
              <a:rPr lang="en-US" sz="3200" dirty="0">
                <a:solidFill>
                  <a:schemeClr val="accent5"/>
                </a:solidFill>
              </a:rPr>
            </a:br>
            <a:r>
              <a:rPr lang="en-US" sz="2400" dirty="0">
                <a:solidFill>
                  <a:schemeClr val="accent5"/>
                </a:solidFill>
              </a:rPr>
              <a:t>(aka Good Psychiatric Management)</a:t>
            </a:r>
            <a:endParaRPr lang="en-US" sz="3200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67199-CCCF-3259-62C3-6164B37D38F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9393" y="986765"/>
            <a:ext cx="8378576" cy="31337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Theory</a:t>
            </a:r>
            <a:r>
              <a:rPr lang="en-US" sz="2000" b="1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: </a:t>
            </a:r>
            <a:r>
              <a:rPr lang="en-US" sz="2000" dirty="0">
                <a:solidFill>
                  <a:schemeClr val="tx1"/>
                </a:solidFill>
                <a:latin typeface="Barlow" panose="00000500000000000000" pitchFamily="2" charset="0"/>
              </a:rPr>
              <a:t>Generalist treatment model for BPD for practitioners of all types (e.g., psychiatrists, therapists, nurses); views BPD as disorder of interpersonal hypersensitivity that typically gets better over time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Goal of Treatment: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To facilitate the natural course of improvement of BPD symptoms and overall functioning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Techniques: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</a:t>
            </a:r>
            <a:r>
              <a:rPr lang="en-US" sz="2000" dirty="0">
                <a:solidFill>
                  <a:srgbClr val="0D0D0D"/>
                </a:solidFill>
                <a:latin typeface="Barlow" panose="00000500000000000000" pitchFamily="2" charset="0"/>
              </a:rPr>
              <a:t>C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ase and medication management, supportive therapy, psychodynamic and cognitive-behavioral strate</a:t>
            </a:r>
            <a:r>
              <a:rPr lang="en-US" sz="2000" dirty="0">
                <a:solidFill>
                  <a:srgbClr val="0D0D0D"/>
                </a:solidFill>
                <a:latin typeface="Barlow" panose="00000500000000000000" pitchFamily="2" charset="0"/>
              </a:rPr>
              <a:t>gies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, psychoeducation, “work before love”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Format: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Individual therapy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Length and Frequency: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Duration based on individual needs, typically weekly individual sessions</a:t>
            </a:r>
            <a:endParaRPr lang="en-US" sz="1600" b="1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8345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EAFFFB-BDB0-C933-9811-AA5C376BED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BBEC-FEBB-C80B-ECD5-992CCFBC50A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825" y="499593"/>
            <a:ext cx="7626350" cy="57308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</a:rPr>
              <a:t>Systems Training for Emotional Predictability and Problem Solving (STEPPS)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06784-3386-E2D1-6BBF-D62DEF5C79D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435100"/>
            <a:ext cx="7626350" cy="3133725"/>
          </a:xfrm>
        </p:spPr>
        <p:txBody>
          <a:bodyPr/>
          <a:lstStyle/>
          <a:p>
            <a:endParaRPr lang="en-US" sz="1600" b="1" dirty="0"/>
          </a:p>
          <a:p>
            <a:endParaRPr lang="en-US" sz="16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70E50B5-45A9-5890-9499-6F0B93ED4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269" y="2149556"/>
            <a:ext cx="255198" cy="67762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98375" rIns="91440" bIns="1983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4DEECC7-2443-E285-3A2D-0684BA70F797}"/>
              </a:ext>
            </a:extLst>
          </p:cNvPr>
          <p:cNvSpPr txBox="1">
            <a:spLocks/>
          </p:cNvSpPr>
          <p:nvPr/>
        </p:nvSpPr>
        <p:spPr>
          <a:xfrm>
            <a:off x="758875" y="1435100"/>
            <a:ext cx="7626300" cy="31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r>
              <a:rPr lang="en-US" sz="2000" b="1" dirty="0"/>
              <a:t>Theory: </a:t>
            </a:r>
            <a:r>
              <a:rPr lang="en-US" sz="2000" dirty="0"/>
              <a:t>Designed to supplement ongoing treatment; BPD viewed as an “emotional intensity disorder”</a:t>
            </a:r>
          </a:p>
          <a:p>
            <a:r>
              <a:rPr lang="en-US" sz="2000" b="1" dirty="0"/>
              <a:t>Goal of Treatment: </a:t>
            </a:r>
            <a:r>
              <a:rPr lang="en-US" sz="2000" dirty="0"/>
              <a:t>To provide education about BPD and skills for managing symptoms</a:t>
            </a:r>
          </a:p>
          <a:p>
            <a:r>
              <a:rPr lang="en-US" sz="2000" b="1" dirty="0"/>
              <a:t>Techniques: </a:t>
            </a:r>
            <a:r>
              <a:rPr lang="en-US" sz="2000" dirty="0"/>
              <a:t>Psychoeducation, emotion management skills training, behavior management skills training</a:t>
            </a:r>
          </a:p>
          <a:p>
            <a:r>
              <a:rPr lang="en-US" sz="2000" b="1" dirty="0"/>
              <a:t>Format: </a:t>
            </a:r>
            <a:r>
              <a:rPr lang="en-US" sz="2000" dirty="0"/>
              <a:t>Structured (seminar-like) group sessions, one family psychoeducation and skills training session</a:t>
            </a:r>
          </a:p>
          <a:p>
            <a:r>
              <a:rPr lang="en-US" sz="2000" b="1" dirty="0"/>
              <a:t>Length and Frequency: </a:t>
            </a:r>
            <a:r>
              <a:rPr lang="en-US" sz="2000" dirty="0"/>
              <a:t>20 weekly sessions </a:t>
            </a:r>
            <a:br>
              <a:rPr lang="en-US" sz="2000" dirty="0"/>
            </a:br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4814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7">
          <a:extLst>
            <a:ext uri="{FF2B5EF4-FFF2-40B4-BE49-F238E27FC236}">
              <a16:creationId xmlns:a16="http://schemas.microsoft.com/office/drawing/2014/main" id="{01116C37-A9BB-DFE9-F1D4-6FB267986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710;p56">
            <a:extLst>
              <a:ext uri="{FF2B5EF4-FFF2-40B4-BE49-F238E27FC236}">
                <a16:creationId xmlns:a16="http://schemas.microsoft.com/office/drawing/2014/main" id="{DD6342E0-29E5-F140-31AC-D34D3DF2C3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9618" y="230512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GPM &amp; STEPPS in Everyday Life</a:t>
            </a:r>
            <a:endParaRPr lang="en-US" sz="2400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C255385F-4053-EDAF-97A2-7FAD8E82299C}"/>
              </a:ext>
            </a:extLst>
          </p:cNvPr>
          <p:cNvSpPr txBox="1">
            <a:spLocks/>
          </p:cNvSpPr>
          <p:nvPr/>
        </p:nvSpPr>
        <p:spPr>
          <a:xfrm>
            <a:off x="579444" y="803212"/>
            <a:ext cx="7846648" cy="35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Barlow Medium" panose="00000600000000000000" pitchFamily="2" charset="0"/>
              </a:rPr>
              <a:t>Educate yourself on BPD and what helps, including both summaries of research and others’ lived experiences</a:t>
            </a:r>
          </a:p>
          <a:p>
            <a:pPr marL="9525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latin typeface="Barlow Medium" panose="00000600000000000000" pitchFamily="2" charset="0"/>
                <a:hlinkClick r:id="rId3"/>
              </a:rPr>
              <a:t>https://www.borderlinepersonalitydisorder.org/</a:t>
            </a:r>
            <a:endParaRPr lang="en-US" sz="2400" dirty="0">
              <a:latin typeface="Barlow Medium" panose="00000600000000000000" pitchFamily="2" charset="0"/>
            </a:endParaRPr>
          </a:p>
          <a:p>
            <a:pPr marL="952500" lvl="1" indent="-342900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Barlow Medium" panose="00000600000000000000" pitchFamily="2" charset="0"/>
              </a:rPr>
              <a:t>“Beyond Borderline: True Stories of Recovery from Borderline Personality Disorder” (Gunderson &amp; Hoffman)</a:t>
            </a:r>
          </a:p>
          <a:p>
            <a:pPr marL="495300" indent="-342900" algn="l">
              <a:buSzPct val="100000"/>
              <a:buFont typeface="Arial" panose="020B0604020202020204" pitchFamily="34" charset="0"/>
              <a:buChar char="•"/>
            </a:pPr>
            <a:r>
              <a:rPr lang="en-US" sz="2800" dirty="0">
                <a:latin typeface="Barlow Medium" panose="00000600000000000000" pitchFamily="2" charset="0"/>
              </a:rPr>
              <a:t>Identify your specific interpersonal triggers (ask “What in my relationships sets me off or makes me shut down?”)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AC2F2E-B63A-A18C-9DF3-27758F53AA37}"/>
              </a:ext>
            </a:extLst>
          </p:cNvPr>
          <p:cNvSpPr txBox="1"/>
          <p:nvPr/>
        </p:nvSpPr>
        <p:spPr>
          <a:xfrm>
            <a:off x="9489782" y="2843092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258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2A06AF2-239D-4AFC-9FDF-1870A714B0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66326" t="81642" r="20997" b="322"/>
          <a:stretch/>
        </p:blipFill>
        <p:spPr>
          <a:xfrm>
            <a:off x="5866193" y="4047297"/>
            <a:ext cx="853439" cy="8077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EFC5FE-BEF2-46E1-9BFF-4006FBF3AD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864"/>
          <a:stretch/>
        </p:blipFill>
        <p:spPr>
          <a:xfrm>
            <a:off x="1459105" y="391058"/>
            <a:ext cx="6674091" cy="44785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36BECA7-AFB2-4583-B1F2-F40F6FC88E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47884" r="36900" b="84809"/>
          <a:stretch/>
        </p:blipFill>
        <p:spPr>
          <a:xfrm>
            <a:off x="4627212" y="391058"/>
            <a:ext cx="1024360" cy="6803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F760785-D987-4B94-9712-72BCBEC86F4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64289" t="55101" r="19072" b="18357"/>
          <a:stretch/>
        </p:blipFill>
        <p:spPr>
          <a:xfrm>
            <a:off x="5729985" y="2858576"/>
            <a:ext cx="1120140" cy="118872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FFCE8F4-BD17-4DCD-AB3A-45B203F298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80876" t="64459" r="1697" b="18357"/>
          <a:stretch/>
        </p:blipFill>
        <p:spPr>
          <a:xfrm>
            <a:off x="6846315" y="3277676"/>
            <a:ext cx="1173191" cy="7696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0FC3E1D-E7BC-48B4-A22C-3B5E7459F0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63098" t="24960" r="19976" b="42802"/>
          <a:stretch/>
        </p:blipFill>
        <p:spPr>
          <a:xfrm>
            <a:off x="5648650" y="1507931"/>
            <a:ext cx="1139500" cy="14438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1EE9C6-CF44-47FE-B803-34F4F137F14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47240" t="15088" r="36384" b="64177"/>
          <a:stretch/>
        </p:blipFill>
        <p:spPr>
          <a:xfrm>
            <a:off x="4582802" y="1066503"/>
            <a:ext cx="1102488" cy="9285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88B96E-33D1-4004-918A-D2FF7183B7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63097" t="24960" r="19977" b="45095"/>
          <a:stretch/>
        </p:blipFill>
        <p:spPr>
          <a:xfrm>
            <a:off x="5651571" y="1507931"/>
            <a:ext cx="1139500" cy="1341120"/>
          </a:xfrm>
          <a:prstGeom prst="rect">
            <a:avLst/>
          </a:prstGeom>
        </p:spPr>
      </p:pic>
      <p:sp>
        <p:nvSpPr>
          <p:cNvPr id="17" name="Title 16">
            <a:extLst>
              <a:ext uri="{FF2B5EF4-FFF2-40B4-BE49-F238E27FC236}">
                <a16:creationId xmlns:a16="http://schemas.microsoft.com/office/drawing/2014/main" id="{891FF608-A6B2-4145-8FB2-098D3BA8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176" y="133975"/>
            <a:ext cx="4457582" cy="994172"/>
          </a:xfrm>
        </p:spPr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Treatment Matching Model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3324FE-5D3A-4C87-BF87-F53FB1AD7B8B}"/>
              </a:ext>
            </a:extLst>
          </p:cNvPr>
          <p:cNvSpPr/>
          <p:nvPr/>
        </p:nvSpPr>
        <p:spPr>
          <a:xfrm>
            <a:off x="1461962" y="3151419"/>
            <a:ext cx="4268024" cy="1703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buClrTx/>
              <a:defRPr/>
            </a:pPr>
            <a:endParaRPr lang="en-US" sz="1350" kern="120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1198147-91F0-41F8-A260-46590052DB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59105" y="3140821"/>
            <a:ext cx="4276595" cy="1728836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50F032-53FB-9188-EB6F-1891857E049C}"/>
              </a:ext>
            </a:extLst>
          </p:cNvPr>
          <p:cNvSpPr txBox="1"/>
          <p:nvPr/>
        </p:nvSpPr>
        <p:spPr>
          <a:xfrm>
            <a:off x="391820" y="1022826"/>
            <a:ext cx="3085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Barlow" panose="00000500000000000000" pitchFamily="2" charset="0"/>
              </a:rPr>
              <a:t>(aka “What might work best for </a:t>
            </a:r>
            <a:r>
              <a:rPr lang="en-US" sz="2400" i="1" dirty="0">
                <a:solidFill>
                  <a:schemeClr val="tx1"/>
                </a:solidFill>
                <a:latin typeface="Barlow" panose="00000500000000000000" pitchFamily="2" charset="0"/>
              </a:rPr>
              <a:t>me”</a:t>
            </a:r>
            <a:r>
              <a:rPr lang="en-US" sz="2400" dirty="0">
                <a:solidFill>
                  <a:schemeClr val="tx1"/>
                </a:solidFill>
                <a:latin typeface="Barlow" panose="00000500000000000000" pitchFamily="2" charset="0"/>
              </a:rPr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3299780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4DD57-7150-3FBE-5A2B-EEEC33172F8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825" y="475323"/>
            <a:ext cx="7626350" cy="57308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</a:rPr>
              <a:t>Stepped-Care Model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5D7CBD8-EB10-6EF1-B8D1-635A0B110511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91668440"/>
              </p:ext>
            </p:extLst>
          </p:nvPr>
        </p:nvGraphicFramePr>
        <p:xfrm>
          <a:off x="758825" y="1534452"/>
          <a:ext cx="7626350" cy="3133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0699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9FDBF-C729-0A55-1277-D74B92A7D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50" y="537236"/>
            <a:ext cx="7626300" cy="5727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</a:rPr>
              <a:t>Barriers to Evidence Based Treatments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0AEC9-51ED-5336-21B4-6F9D64D3473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43785" y="1004094"/>
            <a:ext cx="7626350" cy="3135312"/>
          </a:xfrm>
        </p:spPr>
        <p:txBody>
          <a:bodyPr/>
          <a:lstStyle/>
          <a:p>
            <a:r>
              <a:rPr lang="en-US" sz="2400" dirty="0"/>
              <a:t>Time</a:t>
            </a:r>
          </a:p>
          <a:p>
            <a:r>
              <a:rPr lang="en-US" sz="2400" dirty="0"/>
              <a:t>Access</a:t>
            </a:r>
          </a:p>
          <a:p>
            <a:r>
              <a:rPr lang="en-US" sz="2400" dirty="0"/>
              <a:t>Availability</a:t>
            </a:r>
          </a:p>
          <a:p>
            <a:r>
              <a:rPr lang="en-US" sz="2400" dirty="0"/>
              <a:t>Money</a:t>
            </a:r>
          </a:p>
          <a:p>
            <a:r>
              <a:rPr lang="en-US" sz="2400" dirty="0"/>
              <a:t>Interest</a:t>
            </a:r>
          </a:p>
          <a:p>
            <a:r>
              <a:rPr lang="en-US" sz="2400" dirty="0"/>
              <a:t>Comorbidities</a:t>
            </a:r>
          </a:p>
          <a:p>
            <a:r>
              <a:rPr lang="en-US" sz="2400" dirty="0"/>
              <a:t>Cultural issues</a:t>
            </a:r>
          </a:p>
          <a:p>
            <a:r>
              <a:rPr lang="en-US" sz="2400" dirty="0"/>
              <a:t>Don’t solve everything</a:t>
            </a:r>
          </a:p>
          <a:p>
            <a:r>
              <a:rPr lang="en-US" sz="2400" dirty="0"/>
              <a:t>Don’t work for you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69159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7BCED-86F9-4DAC-AA22-1C1A6611F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850" y="271434"/>
            <a:ext cx="7626300" cy="572700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</a:rPr>
              <a:t>Find a therapist who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2346A-03B4-4C6F-9193-B38434E21F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7546" y="825239"/>
            <a:ext cx="8147408" cy="339725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Barlow" panose="00000500000000000000" pitchFamily="2" charset="0"/>
              </a:rPr>
              <a:t>Comfortable with intense negative or painful emotions</a:t>
            </a:r>
          </a:p>
          <a:p>
            <a:r>
              <a:rPr lang="en-US" sz="2000" dirty="0">
                <a:latin typeface="Barlow" panose="00000500000000000000" pitchFamily="2" charset="0"/>
              </a:rPr>
              <a:t>Self-aware (e.g., receives supervision, consultation)</a:t>
            </a:r>
          </a:p>
          <a:p>
            <a:r>
              <a:rPr lang="en-US" sz="2000" dirty="0">
                <a:latin typeface="Barlow" panose="00000500000000000000" pitchFamily="2" charset="0"/>
              </a:rPr>
              <a:t>Flexible, open-minded</a:t>
            </a:r>
          </a:p>
          <a:p>
            <a:r>
              <a:rPr lang="en-US" sz="2000" dirty="0">
                <a:latin typeface="Barlow" panose="00000500000000000000" pitchFamily="2" charset="0"/>
              </a:rPr>
              <a:t>Compassionate (e.g., able to recognize your strengths)</a:t>
            </a:r>
          </a:p>
          <a:p>
            <a:r>
              <a:rPr lang="en-US" sz="2000" dirty="0">
                <a:latin typeface="Barlow" panose="00000500000000000000" pitchFamily="2" charset="0"/>
              </a:rPr>
              <a:t>Knows and believes people with BPD can get better</a:t>
            </a:r>
          </a:p>
          <a:p>
            <a:r>
              <a:rPr lang="en-US" sz="2000" dirty="0">
                <a:latin typeface="Barlow" panose="00000500000000000000" pitchFamily="2" charset="0"/>
              </a:rPr>
              <a:t>Plays an active role in your treatment</a:t>
            </a:r>
          </a:p>
          <a:p>
            <a:pPr lvl="1"/>
            <a:r>
              <a:rPr lang="en-US" sz="2000" dirty="0">
                <a:latin typeface="Barlow" panose="00000500000000000000" pitchFamily="2" charset="0"/>
              </a:rPr>
              <a:t>Doesn’t have to be directive or non-directive</a:t>
            </a:r>
          </a:p>
          <a:p>
            <a:r>
              <a:rPr lang="en-US" sz="2000" dirty="0">
                <a:latin typeface="Barlow" panose="00000500000000000000" pitchFamily="2" charset="0"/>
              </a:rPr>
              <a:t>Validating </a:t>
            </a:r>
            <a:r>
              <a:rPr lang="en-US" sz="2000" i="1" u="sng" dirty="0">
                <a:latin typeface="Barlow" panose="00000500000000000000" pitchFamily="2" charset="0"/>
              </a:rPr>
              <a:t>and</a:t>
            </a:r>
            <a:r>
              <a:rPr lang="en-US" sz="2000" dirty="0">
                <a:latin typeface="Barlow" panose="00000500000000000000" pitchFamily="2" charset="0"/>
              </a:rPr>
              <a:t> challenging</a:t>
            </a:r>
          </a:p>
          <a:p>
            <a:r>
              <a:rPr lang="en-US" sz="2000" dirty="0">
                <a:latin typeface="Barlow" panose="00000500000000000000" pitchFamily="2" charset="0"/>
              </a:rPr>
              <a:t>Able to set and hold boundaries</a:t>
            </a:r>
          </a:p>
          <a:p>
            <a:pPr lvl="1"/>
            <a:r>
              <a:rPr lang="en-US" sz="2000" dirty="0">
                <a:latin typeface="Barlow" panose="00000500000000000000" pitchFamily="2" charset="0"/>
              </a:rPr>
              <a:t>This can help you learn to have a secure attachment</a:t>
            </a:r>
          </a:p>
          <a:p>
            <a:r>
              <a:rPr lang="en-US" sz="2000" dirty="0">
                <a:latin typeface="Barlow" panose="00000500000000000000" pitchFamily="2" charset="0"/>
              </a:rPr>
              <a:t>Has some specialized training in assessment and treatment of BPD</a:t>
            </a:r>
          </a:p>
          <a:p>
            <a:r>
              <a:rPr lang="en-US" sz="2000" dirty="0">
                <a:latin typeface="Barlow" panose="00000500000000000000" pitchFamily="2" charset="0"/>
              </a:rPr>
              <a:t>Uses a “hierarchical” approach to session content (e.g., knows that suicide or self harm are important to discuss)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45B6C-DF48-4F06-949E-850DAF2F175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4767263"/>
            <a:ext cx="2057400" cy="274637"/>
          </a:xfrm>
        </p:spPr>
        <p:txBody>
          <a:bodyPr/>
          <a:lstStyle/>
          <a:p>
            <a:pPr algn="r" defTabSz="342900">
              <a:buClrTx/>
              <a:defRPr/>
            </a:pPr>
            <a:fld id="{26CAD989-23DE-1B4B-9BE3-1106221C0730}" type="slidenum">
              <a:rPr lang="en-US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defTabSz="342900">
                <a:buClrTx/>
                <a:defRPr/>
              </a:pPr>
              <a:t>26</a:t>
            </a:fld>
            <a:endParaRPr lang="en-US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3270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7BCED-86F9-4DAC-AA22-1C1A6611FDC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825" y="444500"/>
            <a:ext cx="7626350" cy="57308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</a:rPr>
              <a:t>Find a therapy that includes…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2346A-03B4-4C6F-9193-B38434E21F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0418" y="1017588"/>
            <a:ext cx="8222251" cy="32639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Barlow" panose="00000500000000000000" pitchFamily="2" charset="0"/>
              </a:rPr>
              <a:t>A thorough evaluation</a:t>
            </a:r>
          </a:p>
          <a:p>
            <a:r>
              <a:rPr lang="en-US" sz="2400" dirty="0">
                <a:latin typeface="Barlow" panose="00000500000000000000" pitchFamily="2" charset="0"/>
              </a:rPr>
              <a:t>Psychoeducation/diagnostic feedback</a:t>
            </a:r>
          </a:p>
          <a:p>
            <a:r>
              <a:rPr lang="en-US" sz="2400" dirty="0">
                <a:latin typeface="Barlow" panose="00000500000000000000" pitchFamily="2" charset="0"/>
              </a:rPr>
              <a:t>A framework, structure, and/or model for the treatment</a:t>
            </a:r>
          </a:p>
          <a:p>
            <a:r>
              <a:rPr lang="en-US" sz="2400" dirty="0">
                <a:latin typeface="Barlow" panose="00000500000000000000" pitchFamily="2" charset="0"/>
              </a:rPr>
              <a:t>Integrative flexibility while maintaining structure</a:t>
            </a:r>
          </a:p>
          <a:p>
            <a:r>
              <a:rPr lang="en-US" sz="2400" dirty="0">
                <a:latin typeface="Barlow" panose="00000500000000000000" pitchFamily="2" charset="0"/>
              </a:rPr>
              <a:t>A discussion of suicide, hospitalization, etc. at the beginning</a:t>
            </a:r>
          </a:p>
          <a:p>
            <a:pPr lvl="1"/>
            <a:r>
              <a:rPr lang="en-US" sz="2400" dirty="0">
                <a:latin typeface="Barlow" panose="00000500000000000000" pitchFamily="2" charset="0"/>
              </a:rPr>
              <a:t>Hospitalization should be a </a:t>
            </a:r>
            <a:r>
              <a:rPr lang="en-US" sz="2400" b="1" i="1" dirty="0">
                <a:latin typeface="Barlow" panose="00000500000000000000" pitchFamily="2" charset="0"/>
              </a:rPr>
              <a:t>last resort</a:t>
            </a:r>
            <a:endParaRPr lang="en-US" sz="2400" dirty="0">
              <a:latin typeface="Barlow" panose="00000500000000000000" pitchFamily="2" charset="0"/>
            </a:endParaRPr>
          </a:p>
          <a:p>
            <a:r>
              <a:rPr lang="en-US" sz="2400" dirty="0">
                <a:latin typeface="Barlow" panose="00000500000000000000" pitchFamily="2" charset="0"/>
              </a:rPr>
              <a:t>A focus on emotions</a:t>
            </a:r>
          </a:p>
          <a:p>
            <a:r>
              <a:rPr lang="en-US" sz="2400" dirty="0">
                <a:latin typeface="Barlow" panose="00000500000000000000" pitchFamily="2" charset="0"/>
              </a:rPr>
              <a:t>Increased frequency or type of sessions (e.g., individual + group) and/or longer length of treatment (e.g., &gt;16 sessions)</a:t>
            </a:r>
          </a:p>
          <a:p>
            <a:r>
              <a:rPr lang="en-US" sz="2400" dirty="0">
                <a:latin typeface="Barlow" panose="00000500000000000000" pitchFamily="2" charset="0"/>
              </a:rPr>
              <a:t>Multimodal treatment (e.g., combines psychiatric care, skills) </a:t>
            </a:r>
          </a:p>
          <a:p>
            <a:r>
              <a:rPr lang="en-US" sz="2400" dirty="0">
                <a:latin typeface="Barlow" panose="00000500000000000000" pitchFamily="2" charset="0"/>
              </a:rPr>
              <a:t>Supervision/consultation for therapists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45B6C-DF48-4F06-949E-850DAF2F175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4767263"/>
            <a:ext cx="2057400" cy="274637"/>
          </a:xfrm>
        </p:spPr>
        <p:txBody>
          <a:bodyPr/>
          <a:lstStyle/>
          <a:p>
            <a:pPr algn="r" defTabSz="342900">
              <a:buClrTx/>
              <a:defRPr/>
            </a:pPr>
            <a:fld id="{26CAD989-23DE-1B4B-9BE3-1106221C0730}" type="slidenum">
              <a:rPr lang="en-US" sz="9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defTabSz="342900">
                <a:buClrTx/>
                <a:defRPr/>
              </a:pPr>
              <a:t>27</a:t>
            </a:fld>
            <a:endParaRPr lang="en-US" sz="9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6502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10185-6530-BC53-FAAE-49CF37E27C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6B149-A41E-2970-9E03-DD67187751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825" y="565943"/>
            <a:ext cx="7626350" cy="573088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5"/>
                </a:solidFill>
              </a:rPr>
              <a:t>Psychopharmacology for BPD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C583D-30C3-ED46-8B8B-94532A6C8B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9228" y="1139031"/>
            <a:ext cx="8189967" cy="3133725"/>
          </a:xfrm>
        </p:spPr>
        <p:txBody>
          <a:bodyPr/>
          <a:lstStyle/>
          <a:p>
            <a:r>
              <a:rPr lang="en-US" sz="2400" dirty="0">
                <a:latin typeface="Barlow" panose="00000500000000000000" pitchFamily="2" charset="0"/>
              </a:rPr>
              <a:t>There is little to no evidence that psychiatric medication can treat BPD</a:t>
            </a:r>
          </a:p>
          <a:p>
            <a:pPr lvl="1"/>
            <a:r>
              <a:rPr lang="en-US" sz="2400" dirty="0">
                <a:latin typeface="Barlow" panose="00000500000000000000" pitchFamily="2" charset="0"/>
              </a:rPr>
              <a:t>Currently, there are no FDA-approved medications for BPD</a:t>
            </a:r>
          </a:p>
          <a:p>
            <a:r>
              <a:rPr lang="en-US" sz="2400" dirty="0">
                <a:latin typeface="Barlow" panose="00000500000000000000" pitchFamily="2" charset="0"/>
              </a:rPr>
              <a:t>In fact, the number of medications someone takes is </a:t>
            </a:r>
            <a:r>
              <a:rPr lang="en-US" sz="2400" b="1" i="1" dirty="0">
                <a:latin typeface="Barlow" panose="00000500000000000000" pitchFamily="2" charset="0"/>
              </a:rPr>
              <a:t>associated </a:t>
            </a:r>
            <a:r>
              <a:rPr lang="en-US" sz="2400" b="1" i="1" u="sng" dirty="0">
                <a:latin typeface="Barlow" panose="00000500000000000000" pitchFamily="2" charset="0"/>
              </a:rPr>
              <a:t>in the reverse</a:t>
            </a:r>
            <a:r>
              <a:rPr lang="en-US" sz="2400" b="1" i="1" dirty="0">
                <a:latin typeface="Barlow" panose="00000500000000000000" pitchFamily="2" charset="0"/>
              </a:rPr>
              <a:t> with improvement</a:t>
            </a:r>
          </a:p>
          <a:p>
            <a:r>
              <a:rPr lang="en-US" sz="2400" dirty="0">
                <a:latin typeface="Barlow" panose="00000500000000000000" pitchFamily="2" charset="0"/>
              </a:rPr>
              <a:t>Some medications may help secondary symptoms (e.g., mood) or comorbid issues (e.g., ADHD), but </a:t>
            </a:r>
            <a:r>
              <a:rPr lang="en-US" sz="2400" b="1" i="1" dirty="0">
                <a:latin typeface="Barlow" panose="00000500000000000000" pitchFamily="2" charset="0"/>
              </a:rPr>
              <a:t>psychotherapy</a:t>
            </a:r>
            <a:r>
              <a:rPr lang="en-US" sz="2400" dirty="0">
                <a:latin typeface="Barlow" panose="00000500000000000000" pitchFamily="2" charset="0"/>
              </a:rPr>
              <a:t> is the gold standard treatment for BPD</a:t>
            </a:r>
          </a:p>
        </p:txBody>
      </p:sp>
    </p:spTree>
    <p:extLst>
      <p:ext uri="{BB962C8B-B14F-4D97-AF65-F5344CB8AC3E}">
        <p14:creationId xmlns:p14="http://schemas.microsoft.com/office/powerpoint/2010/main" val="3106717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7">
          <a:extLst>
            <a:ext uri="{FF2B5EF4-FFF2-40B4-BE49-F238E27FC236}">
              <a16:creationId xmlns:a16="http://schemas.microsoft.com/office/drawing/2014/main" id="{1992816B-6716-EE0C-6F5A-4A01F03D3B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710;p56">
            <a:extLst>
              <a:ext uri="{FF2B5EF4-FFF2-40B4-BE49-F238E27FC236}">
                <a16:creationId xmlns:a16="http://schemas.microsoft.com/office/drawing/2014/main" id="{C6A0F6B8-A459-1FE0-33E9-B5C4FBE02B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8775" y="368825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Strategies to Optimize Recovery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6E2E4757-7155-6FD8-8B7B-31B198430BAC}"/>
              </a:ext>
            </a:extLst>
          </p:cNvPr>
          <p:cNvSpPr txBox="1">
            <a:spLocks/>
          </p:cNvSpPr>
          <p:nvPr/>
        </p:nvSpPr>
        <p:spPr>
          <a:xfrm>
            <a:off x="303021" y="1112859"/>
            <a:ext cx="8537807" cy="35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pPr marL="495300" indent="-342900" algn="l"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Increase</a:t>
            </a:r>
            <a:r>
              <a:rPr lang="en-US" sz="2400" i="1" dirty="0"/>
              <a:t> willingness </a:t>
            </a:r>
            <a:r>
              <a:rPr lang="en-US" sz="2400" dirty="0"/>
              <a:t>to change and tolerate discomfort</a:t>
            </a:r>
            <a:endParaRPr lang="en-US" sz="2400" i="1" dirty="0"/>
          </a:p>
          <a:p>
            <a:pPr marL="495300" indent="-342900" algn="l"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Work on building </a:t>
            </a:r>
            <a:r>
              <a:rPr lang="en-US" sz="2400" i="1" dirty="0">
                <a:solidFill>
                  <a:schemeClr val="tx1"/>
                </a:solidFill>
              </a:rPr>
              <a:t>self-compassion</a:t>
            </a:r>
          </a:p>
          <a:p>
            <a:pPr marL="495300" indent="-342900" algn="l"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Focus on your </a:t>
            </a:r>
            <a:r>
              <a:rPr lang="en-US" sz="2400" i="1" dirty="0">
                <a:solidFill>
                  <a:schemeClr val="tx1"/>
                </a:solidFill>
              </a:rPr>
              <a:t>strengths</a:t>
            </a:r>
          </a:p>
          <a:p>
            <a:pPr marL="495300" indent="-342900" algn="l"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Barlow" panose="00000500000000000000" pitchFamily="2" charset="0"/>
              </a:rPr>
              <a:t>Create </a:t>
            </a:r>
            <a:r>
              <a:rPr lang="en-US" sz="2400" i="1" dirty="0">
                <a:solidFill>
                  <a:schemeClr val="tx1"/>
                </a:solidFill>
                <a:latin typeface="Barlow" panose="00000500000000000000" pitchFamily="2" charset="0"/>
              </a:rPr>
              <a:t>structure</a:t>
            </a:r>
            <a:r>
              <a:rPr lang="en-US" sz="2400" dirty="0">
                <a:solidFill>
                  <a:schemeClr val="tx1"/>
                </a:solidFill>
                <a:latin typeface="Barlow" panose="00000500000000000000" pitchFamily="2" charset="0"/>
              </a:rPr>
              <a:t> in your life/engage in </a:t>
            </a:r>
            <a:r>
              <a:rPr lang="en-US" sz="2400" b="0" i="1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meaningful activities </a:t>
            </a:r>
            <a:endParaRPr lang="en-US" sz="2400" i="1" dirty="0">
              <a:solidFill>
                <a:schemeClr val="tx1"/>
              </a:solidFill>
              <a:latin typeface="Barlow" panose="00000500000000000000" pitchFamily="2" charset="0"/>
            </a:endParaRPr>
          </a:p>
          <a:p>
            <a:pPr marL="495300" indent="-342900" algn="l"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Barlow" panose="00000500000000000000" pitchFamily="2" charset="0"/>
              </a:rPr>
              <a:t>S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eek and nurture supportive, reciprocal </a:t>
            </a:r>
            <a:r>
              <a:rPr lang="en-US" sz="2400" b="0" i="1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relationships </a:t>
            </a:r>
            <a:r>
              <a:rPr lang="en-US" sz="2400" b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(consider ending those that are damaging or interfering)</a:t>
            </a:r>
          </a:p>
          <a:p>
            <a:pPr marL="495300" indent="-342900" algn="l">
              <a:spcAft>
                <a:spcPts val="5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Barlow" panose="00000500000000000000" pitchFamily="2" charset="0"/>
              </a:rPr>
              <a:t>Take care of physical health and needs</a:t>
            </a:r>
            <a:endParaRPr lang="en-US" sz="2400" b="0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51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>
          <a:extLst>
            <a:ext uri="{FF2B5EF4-FFF2-40B4-BE49-F238E27FC236}">
              <a16:creationId xmlns:a16="http://schemas.microsoft.com/office/drawing/2014/main" id="{1021DD26-238C-C5C3-3FFB-C5C771821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98">
            <a:extLst>
              <a:ext uri="{FF2B5EF4-FFF2-40B4-BE49-F238E27FC236}">
                <a16:creationId xmlns:a16="http://schemas.microsoft.com/office/drawing/2014/main" id="{1799AC91-3F00-EF19-80A1-70A3F255401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79674" y="321516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General </a:t>
            </a:r>
            <a:r>
              <a:rPr lang="en-US" sz="3200"/>
              <a:t>Areas</a:t>
            </a:r>
            <a:r>
              <a:rPr lang="en-US" sz="3200" dirty="0"/>
              <a:t> of Recovery</a:t>
            </a:r>
            <a:endParaRPr dirty="0"/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F0FBF752-2A59-9B0C-4671-E176BFFE0F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22251"/>
              </p:ext>
            </p:extLst>
          </p:nvPr>
        </p:nvGraphicFramePr>
        <p:xfrm>
          <a:off x="134654" y="897414"/>
          <a:ext cx="8250421" cy="412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587111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710;p56">
            <a:extLst>
              <a:ext uri="{FF2B5EF4-FFF2-40B4-BE49-F238E27FC236}">
                <a16:creationId xmlns:a16="http://schemas.microsoft.com/office/drawing/2014/main" id="{56045FE2-DF18-BFAF-A1E5-4039BECA67C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8775" y="368825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Strategies to Optimize Recovery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E1DDB4CB-E91C-2057-ACD3-B271D5BB766A}"/>
              </a:ext>
            </a:extLst>
          </p:cNvPr>
          <p:cNvSpPr txBox="1">
            <a:spLocks/>
          </p:cNvSpPr>
          <p:nvPr/>
        </p:nvSpPr>
        <p:spPr>
          <a:xfrm>
            <a:off x="303022" y="941525"/>
            <a:ext cx="8275900" cy="35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pPr marL="495300" indent="-34290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Find </a:t>
            </a:r>
            <a:r>
              <a:rPr lang="en-US" sz="2400" i="1" dirty="0"/>
              <a:t>community</a:t>
            </a:r>
            <a:r>
              <a:rPr lang="en-US" sz="2400" dirty="0"/>
              <a:t> – support groups, </a:t>
            </a:r>
            <a:r>
              <a:rPr lang="en-US" sz="2400" i="1" dirty="0"/>
              <a:t>recovery-oriented</a:t>
            </a:r>
            <a:r>
              <a:rPr lang="en-US" sz="2400" dirty="0"/>
              <a:t> online forums/social media platforms</a:t>
            </a:r>
          </a:p>
          <a:p>
            <a:pPr marL="495300" indent="-34290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Psychoeducation – learn as much about BPD as you can from both clinical and lived-experience perspectives</a:t>
            </a:r>
          </a:p>
          <a:p>
            <a:pPr marL="952500" lvl="1" indent="-342900">
              <a:spcAft>
                <a:spcPts val="300"/>
              </a:spcAft>
              <a:buSzPct val="84000"/>
              <a:buFont typeface="Courier New" panose="02070309020205020404" pitchFamily="49" charset="0"/>
              <a:buChar char="o"/>
            </a:pPr>
            <a:r>
              <a:rPr lang="en-US" sz="2000" dirty="0">
                <a:latin typeface="Barlow" panose="00000500000000000000" pitchFamily="2" charset="0"/>
              </a:rPr>
              <a:t>The BPD Bunch (YouTube channel &amp; podcast)</a:t>
            </a:r>
          </a:p>
          <a:p>
            <a:pPr marL="952500" lvl="1" indent="-342900">
              <a:spcAft>
                <a:spcPts val="300"/>
              </a:spcAft>
              <a:buSzPct val="84000"/>
              <a:buFont typeface="Courier New" panose="02070309020205020404" pitchFamily="49" charset="0"/>
              <a:buChar char="o"/>
            </a:pPr>
            <a:r>
              <a:rPr lang="en-US" sz="2000" dirty="0" err="1">
                <a:latin typeface="Barlow" panose="00000500000000000000" pitchFamily="2" charset="0"/>
              </a:rPr>
              <a:t>Borderliner</a:t>
            </a:r>
            <a:r>
              <a:rPr lang="en-US" sz="2000" dirty="0">
                <a:latin typeface="Barlow" panose="00000500000000000000" pitchFamily="2" charset="0"/>
              </a:rPr>
              <a:t> Notes (YouTube channel)</a:t>
            </a:r>
          </a:p>
          <a:p>
            <a:pPr marL="952500" lvl="1" indent="-342900">
              <a:spcAft>
                <a:spcPts val="300"/>
              </a:spcAft>
              <a:buSzPct val="84000"/>
              <a:buFont typeface="Courier New" panose="02070309020205020404" pitchFamily="49" charset="0"/>
              <a:buChar char="o"/>
            </a:pPr>
            <a:r>
              <a:rPr lang="en-US" sz="2000" dirty="0">
                <a:latin typeface="Barlow" panose="00000500000000000000" pitchFamily="2" charset="0"/>
              </a:rPr>
              <a:t>Borderline Personality Disorder Demystified: An Essential Guide for Understanding and Living with BPD (Book)</a:t>
            </a:r>
          </a:p>
          <a:p>
            <a:pPr marL="495300" indent="-342900" algn="l">
              <a:spcAft>
                <a:spcPts val="3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Resources and psychoeducation for loved ones</a:t>
            </a:r>
          </a:p>
          <a:p>
            <a:pPr marL="152400" indent="0" algn="l">
              <a:buSzPct val="100000"/>
            </a:pPr>
            <a:endParaRPr lang="en-US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7">
          <a:extLst>
            <a:ext uri="{FF2B5EF4-FFF2-40B4-BE49-F238E27FC236}">
              <a16:creationId xmlns:a16="http://schemas.microsoft.com/office/drawing/2014/main" id="{212D4731-CEB1-D731-1E02-6B9A8D1A4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710;p56">
            <a:extLst>
              <a:ext uri="{FF2B5EF4-FFF2-40B4-BE49-F238E27FC236}">
                <a16:creationId xmlns:a16="http://schemas.microsoft.com/office/drawing/2014/main" id="{36E971C8-E42C-19F3-25B4-94ADC551608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8775" y="368825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Strategies to Optimize Recovery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24C2CBA2-AB99-B2D7-1B17-7ED8BA5D8A92}"/>
              </a:ext>
            </a:extLst>
          </p:cNvPr>
          <p:cNvSpPr txBox="1">
            <a:spLocks/>
          </p:cNvSpPr>
          <p:nvPr/>
        </p:nvSpPr>
        <p:spPr>
          <a:xfrm>
            <a:off x="433975" y="1362765"/>
            <a:ext cx="8275900" cy="35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None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pPr marL="152400" indent="0">
              <a:buSzPct val="100000"/>
            </a:pPr>
            <a:r>
              <a:rPr lang="en-US" sz="3200" dirty="0"/>
              <a:t>Do </a:t>
            </a:r>
            <a:r>
              <a:rPr lang="en-US" sz="3200" i="1" dirty="0"/>
              <a:t>not</a:t>
            </a:r>
            <a:r>
              <a:rPr lang="en-US" sz="3200" dirty="0"/>
              <a:t> give up. </a:t>
            </a:r>
          </a:p>
          <a:p>
            <a:pPr marL="152400" indent="0">
              <a:buSzPct val="100000"/>
            </a:pPr>
            <a:endParaRPr lang="en-US" sz="3200" dirty="0"/>
          </a:p>
          <a:p>
            <a:pPr marL="152400" indent="0">
              <a:buSzPct val="100000"/>
            </a:pPr>
            <a:r>
              <a:rPr lang="en-US" sz="3200" dirty="0"/>
              <a:t>Remember that recovery is </a:t>
            </a:r>
            <a:r>
              <a:rPr lang="en-US" sz="3200" i="1" u="sng" dirty="0"/>
              <a:t>not linear </a:t>
            </a:r>
          </a:p>
          <a:p>
            <a:pPr marL="152400" indent="0">
              <a:buSzPct val="100000"/>
            </a:pPr>
            <a:endParaRPr lang="en-US" sz="3200" i="1" dirty="0"/>
          </a:p>
          <a:p>
            <a:pPr marL="152400" indent="0">
              <a:buSzPct val="100000"/>
            </a:pPr>
            <a:r>
              <a:rPr lang="en-US" sz="3200" dirty="0"/>
              <a:t>and is </a:t>
            </a:r>
            <a:r>
              <a:rPr lang="en-US" sz="3200" u="sng" dirty="0"/>
              <a:t>absolutely possible.</a:t>
            </a:r>
          </a:p>
        </p:txBody>
      </p:sp>
    </p:spTree>
    <p:extLst>
      <p:ext uri="{BB962C8B-B14F-4D97-AF65-F5344CB8AC3E}">
        <p14:creationId xmlns:p14="http://schemas.microsoft.com/office/powerpoint/2010/main" val="296487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98"/>
          <p:cNvSpPr txBox="1">
            <a:spLocks noGrp="1"/>
          </p:cNvSpPr>
          <p:nvPr>
            <p:ph type="title"/>
          </p:nvPr>
        </p:nvSpPr>
        <p:spPr>
          <a:xfrm>
            <a:off x="779674" y="321516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Emotion</a:t>
            </a:r>
            <a:r>
              <a:rPr lang="en" dirty="0"/>
              <a:t> </a:t>
            </a:r>
            <a:r>
              <a:rPr lang="en" sz="3200" dirty="0"/>
              <a:t>Regulation</a:t>
            </a:r>
            <a:endParaRPr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A780FBC-836E-88F7-24E8-E3A401440B25}"/>
              </a:ext>
            </a:extLst>
          </p:cNvPr>
          <p:cNvSpPr txBox="1">
            <a:spLocks/>
          </p:cNvSpPr>
          <p:nvPr/>
        </p:nvSpPr>
        <p:spPr>
          <a:xfrm>
            <a:off x="779674" y="988822"/>
            <a:ext cx="7626300" cy="3586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6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pt-BR" sz="2400" dirty="0">
                <a:latin typeface="Barlow" panose="00000500000000000000" pitchFamily="2" charset="0"/>
              </a:rPr>
              <a:t>Knowing what you’re feeling</a:t>
            </a:r>
          </a:p>
          <a:p>
            <a:pPr marL="6096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pt-BR" sz="2400" dirty="0">
                <a:latin typeface="Barlow" panose="00000500000000000000" pitchFamily="2" charset="0"/>
              </a:rPr>
              <a:t>Tolerating what you’re feeling </a:t>
            </a:r>
          </a:p>
          <a:p>
            <a:pPr marL="6096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pt-BR" sz="2400" dirty="0">
                <a:latin typeface="Barlow" panose="00000500000000000000" pitchFamily="2" charset="0"/>
              </a:rPr>
              <a:t>Not immediately acting on your feelings (instead, acting in line with your long-term goals)</a:t>
            </a:r>
          </a:p>
          <a:p>
            <a:pPr marL="6096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pt-BR" sz="2400" dirty="0">
                <a:latin typeface="Barlow" panose="00000500000000000000" pitchFamily="2" charset="0"/>
              </a:rPr>
              <a:t>Being able to change what you feel (or the intensity)</a:t>
            </a:r>
          </a:p>
          <a:p>
            <a:pPr marL="6096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pt-BR" sz="2400" dirty="0">
                <a:latin typeface="Barlow" panose="00000500000000000000" pitchFamily="2" charset="0"/>
              </a:rPr>
              <a:t>Decreasing vulnerability to intense emotions</a:t>
            </a:r>
          </a:p>
          <a:p>
            <a:pPr marL="6096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pt-BR" sz="2400" dirty="0">
                <a:latin typeface="Barlow" panose="00000500000000000000" pitchFamily="2" charset="0"/>
              </a:rPr>
              <a:t>Reflecting on what others are feeling (without jumping to conclusions)</a:t>
            </a:r>
          </a:p>
          <a:p>
            <a:pPr marL="6096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endParaRPr lang="pt-BR" sz="2400" dirty="0">
              <a:latin typeface="Barlow" panose="00000500000000000000" pitchFamily="2" charset="0"/>
            </a:endParaRPr>
          </a:p>
          <a:p>
            <a:pPr marL="152400">
              <a:spcAft>
                <a:spcPts val="600"/>
              </a:spcAft>
              <a:buSzPct val="100000"/>
            </a:pP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98"/>
          <p:cNvSpPr txBox="1">
            <a:spLocks noGrp="1"/>
          </p:cNvSpPr>
          <p:nvPr>
            <p:ph type="title"/>
          </p:nvPr>
        </p:nvSpPr>
        <p:spPr>
          <a:xfrm>
            <a:off x="758850" y="138304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Identity</a:t>
            </a:r>
            <a:endParaRPr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A780FBC-836E-88F7-24E8-E3A401440B25}"/>
              </a:ext>
            </a:extLst>
          </p:cNvPr>
          <p:cNvSpPr txBox="1">
            <a:spLocks/>
          </p:cNvSpPr>
          <p:nvPr/>
        </p:nvSpPr>
        <p:spPr>
          <a:xfrm>
            <a:off x="577547" y="778650"/>
            <a:ext cx="8306322" cy="3586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300">
                <a:latin typeface="Barlow" panose="00000500000000000000" pitchFamily="2" charset="0"/>
              </a:rPr>
              <a:t>Knowing who you are/aren’t and what you want/don’t want</a:t>
            </a: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300">
                <a:latin typeface="Barlow" panose="00000500000000000000" pitchFamily="2" charset="0"/>
              </a:rPr>
              <a:t>Having a consistent sense of self across settings and time</a:t>
            </a: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300">
                <a:latin typeface="Barlow" panose="00000500000000000000" pitchFamily="2" charset="0"/>
              </a:rPr>
              <a:t>Having an accurate and stable self-worth and self-esteem</a:t>
            </a: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300">
                <a:latin typeface="Barlow" panose="00000500000000000000" pitchFamily="2" charset="0"/>
              </a:rPr>
              <a:t>Having clear values, knowing what’s important to you</a:t>
            </a: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300">
                <a:latin typeface="Barlow" panose="00000500000000000000" pitchFamily="2" charset="0"/>
              </a:rPr>
              <a:t>Seeking and sustaining work and relationships that align with your personal values and aspirations</a:t>
            </a: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en-US" sz="2300">
                <a:latin typeface="Barlow" panose="00000500000000000000" pitchFamily="2" charset="0"/>
              </a:rPr>
              <a:t>Viewing oneself as separate and unique from others</a:t>
            </a:r>
            <a:endParaRPr lang="pt-BR" sz="2300">
              <a:latin typeface="Barlow" panose="00000500000000000000" pitchFamily="2" charset="0"/>
            </a:endParaRP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300">
                <a:latin typeface="Barlow" panose="00000500000000000000" pitchFamily="2" charset="0"/>
              </a:rPr>
              <a:t>Recognizing and accepting all parts of oneself (good &amp; bad) </a:t>
            </a: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300">
                <a:latin typeface="Barlow" panose="00000500000000000000" pitchFamily="2" charset="0"/>
              </a:rPr>
              <a:t>Being okay with uncertainty</a:t>
            </a:r>
          </a:p>
          <a:p>
            <a:pPr marL="152400">
              <a:spcAft>
                <a:spcPts val="600"/>
              </a:spcAft>
              <a:buSzPct val="100000"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9667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4" name="Google Shape;2724;p98"/>
          <p:cNvSpPr txBox="1">
            <a:spLocks noGrp="1"/>
          </p:cNvSpPr>
          <p:nvPr>
            <p:ph type="title"/>
          </p:nvPr>
        </p:nvSpPr>
        <p:spPr>
          <a:xfrm>
            <a:off x="758850" y="179626"/>
            <a:ext cx="7626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Relationships</a:t>
            </a:r>
            <a:endParaRPr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A780FBC-836E-88F7-24E8-E3A401440B25}"/>
              </a:ext>
            </a:extLst>
          </p:cNvPr>
          <p:cNvSpPr txBox="1">
            <a:spLocks/>
          </p:cNvSpPr>
          <p:nvPr/>
        </p:nvSpPr>
        <p:spPr>
          <a:xfrm>
            <a:off x="700572" y="752326"/>
            <a:ext cx="8065055" cy="35862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000">
                <a:latin typeface="Barlow" panose="00000500000000000000" pitchFamily="2" charset="0"/>
              </a:rPr>
              <a:t>Being able to open up and find closeness, vulnerability, and trust with others</a:t>
            </a: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000">
                <a:latin typeface="Barlow" panose="00000500000000000000" pitchFamily="2" charset="0"/>
              </a:rPr>
              <a:t>Being able to set and assert boundaries and effectively communicate needs and internal experiences</a:t>
            </a: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000">
                <a:latin typeface="Barlow" panose="00000500000000000000" pitchFamily="2" charset="0"/>
              </a:rPr>
              <a:t>Tolerating when you don’t get what you want from others and others’ feelings towards you</a:t>
            </a: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000">
                <a:latin typeface="Barlow" panose="00000500000000000000" pitchFamily="2" charset="0"/>
              </a:rPr>
              <a:t>Letting go of desire to control others’ emotions, thoughts, and behavior</a:t>
            </a: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000">
                <a:latin typeface="Barlow" panose="00000500000000000000" pitchFamily="2" charset="0"/>
              </a:rPr>
              <a:t>Not relying on others to regulate your emotions</a:t>
            </a: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000">
                <a:latin typeface="Barlow" panose="00000500000000000000" pitchFamily="2" charset="0"/>
              </a:rPr>
              <a:t>Being able to maintain stable, meaningful relationships</a:t>
            </a:r>
          </a:p>
          <a:p>
            <a:pPr marL="609600" indent="-457200">
              <a:spcAft>
                <a:spcPts val="700"/>
              </a:spcAft>
              <a:buSzPct val="100000"/>
              <a:buFont typeface="+mj-lt"/>
              <a:buAutoNum type="arabicPeriod"/>
            </a:pPr>
            <a:r>
              <a:rPr lang="pt-BR" sz="2000">
                <a:latin typeface="Barlow" panose="00000500000000000000" pitchFamily="2" charset="0"/>
              </a:rPr>
              <a:t>Being able to work through conflict without fear of abandonment </a:t>
            </a:r>
          </a:p>
          <a:p>
            <a:pPr marL="609600" indent="-457200">
              <a:spcAft>
                <a:spcPts val="600"/>
              </a:spcAft>
              <a:buSzPct val="100000"/>
              <a:buFont typeface="+mj-lt"/>
              <a:buAutoNum type="arabicPeriod"/>
            </a:pPr>
            <a:endParaRPr lang="pt-BR" sz="2000">
              <a:latin typeface="Barlow" panose="00000500000000000000" pitchFamily="2" charset="0"/>
            </a:endParaRPr>
          </a:p>
          <a:p>
            <a:pPr marL="152400">
              <a:spcAft>
                <a:spcPts val="600"/>
              </a:spcAft>
              <a:buSzPct val="100000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2899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E628D-F82D-4967-BB50-CBA7EB0285E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4767263"/>
            <a:ext cx="2057400" cy="274637"/>
          </a:xfrm>
        </p:spPr>
        <p:txBody>
          <a:bodyPr/>
          <a:lstStyle/>
          <a:p>
            <a:fld id="{26CAD989-23DE-1B4B-9BE3-1106221C0730}" type="slidenum">
              <a:rPr lang="en-US" smtClean="0"/>
              <a:t>7</a:t>
            </a:fld>
            <a:endParaRPr lang="en-US" dirty="0"/>
          </a:p>
        </p:txBody>
      </p:sp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DDF5607A-1135-F731-7EAF-D6EE4E38FA13}"/>
              </a:ext>
            </a:extLst>
          </p:cNvPr>
          <p:cNvSpPr txBox="1">
            <a:spLocks/>
          </p:cNvSpPr>
          <p:nvPr/>
        </p:nvSpPr>
        <p:spPr>
          <a:xfrm>
            <a:off x="457200" y="1074490"/>
            <a:ext cx="3938588" cy="339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pPr marL="0" indent="0">
              <a:buFont typeface="Barlow Medium"/>
              <a:buNone/>
            </a:pPr>
            <a:r>
              <a:rPr lang="en-US" sz="2000" u="sng" dirty="0">
                <a:solidFill>
                  <a:schemeClr val="tx1"/>
                </a:solidFill>
              </a:rPr>
              <a:t>Psychodynamic foundation</a:t>
            </a:r>
            <a:r>
              <a:rPr lang="en-US" sz="2000" dirty="0">
                <a:solidFill>
                  <a:schemeClr val="tx1"/>
                </a:solidFill>
              </a:rPr>
              <a:t>:</a:t>
            </a:r>
          </a:p>
          <a:p>
            <a:r>
              <a:rPr lang="en-US" sz="1800" dirty="0">
                <a:solidFill>
                  <a:schemeClr val="tx1"/>
                </a:solidFill>
              </a:rPr>
              <a:t>Transference-focused psychotherapy (TFP)</a:t>
            </a:r>
          </a:p>
          <a:p>
            <a:r>
              <a:rPr lang="en-US" sz="1800" dirty="0">
                <a:solidFill>
                  <a:schemeClr val="tx1"/>
                </a:solidFill>
              </a:rPr>
              <a:t>Mentalization-based treatment (MBT)</a:t>
            </a:r>
          </a:p>
          <a:p>
            <a:r>
              <a:rPr lang="en-US" sz="1800" dirty="0">
                <a:solidFill>
                  <a:schemeClr val="tx1"/>
                </a:solidFill>
              </a:rPr>
              <a:t>General psychiatric management (GPM)</a:t>
            </a:r>
          </a:p>
          <a:p>
            <a:r>
              <a:rPr lang="en-US" sz="1800" dirty="0">
                <a:solidFill>
                  <a:schemeClr val="tx1"/>
                </a:solidFill>
              </a:rPr>
              <a:t>Dynamic deconstructive psychotherapy (DDP)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139700" indent="0">
              <a:buFont typeface="Barlow Medium"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F328C92D-79A6-3281-C2C7-78811A490668}"/>
              </a:ext>
            </a:extLst>
          </p:cNvPr>
          <p:cNvSpPr txBox="1">
            <a:spLocks/>
          </p:cNvSpPr>
          <p:nvPr/>
        </p:nvSpPr>
        <p:spPr>
          <a:xfrm>
            <a:off x="4572000" y="1074490"/>
            <a:ext cx="4038600" cy="385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●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○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Barlow Medium"/>
              <a:buChar char="■"/>
              <a:defRPr sz="1400" b="0" i="0" u="none" strike="noStrike" cap="none">
                <a:solidFill>
                  <a:schemeClr val="dk2"/>
                </a:solidFill>
                <a:latin typeface="Barlow Medium"/>
                <a:ea typeface="Barlow Medium"/>
                <a:cs typeface="Barlow Medium"/>
                <a:sym typeface="Barlow Medium"/>
              </a:defRPr>
            </a:lvl9pPr>
          </a:lstStyle>
          <a:p>
            <a:pPr marL="0" indent="0">
              <a:buFont typeface="Barlow Medium"/>
              <a:buNone/>
            </a:pPr>
            <a:r>
              <a:rPr lang="en-US" sz="2200" u="sng" dirty="0">
                <a:solidFill>
                  <a:schemeClr val="tx1"/>
                </a:solidFill>
              </a:rPr>
              <a:t>Cognitive-behavioral foundation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</a:p>
          <a:p>
            <a:r>
              <a:rPr lang="en-US" sz="1800" dirty="0">
                <a:solidFill>
                  <a:schemeClr val="tx1"/>
                </a:solidFill>
              </a:rPr>
              <a:t>Dialectical behavior therapy (DBT)</a:t>
            </a:r>
          </a:p>
          <a:p>
            <a:r>
              <a:rPr lang="en-US" sz="1800" dirty="0">
                <a:solidFill>
                  <a:schemeClr val="tx1"/>
                </a:solidFill>
              </a:rPr>
              <a:t>Schema therapy (ST)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Cognitive analytic therapy (CAT)</a:t>
            </a:r>
          </a:p>
          <a:p>
            <a:pPr marL="139700" indent="0">
              <a:buFont typeface="Barlow Medium"/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139700" indent="0">
              <a:buFont typeface="Barlow Medium"/>
              <a:buNone/>
            </a:pPr>
            <a:r>
              <a:rPr lang="en-US" sz="2200" u="sng" dirty="0">
                <a:solidFill>
                  <a:schemeClr val="tx1"/>
                </a:solidFill>
              </a:rPr>
              <a:t>Adjunctive treatments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</a:p>
          <a:p>
            <a:r>
              <a:rPr lang="en-US" sz="1800" dirty="0">
                <a:solidFill>
                  <a:schemeClr val="tx1"/>
                </a:solidFill>
              </a:rPr>
              <a:t>Systems Training for Emotional Predictability and Problem Solving (STEPPS)</a:t>
            </a:r>
          </a:p>
          <a:p>
            <a:r>
              <a:rPr lang="en-US" sz="1800" dirty="0">
                <a:solidFill>
                  <a:schemeClr val="tx1"/>
                </a:solidFill>
              </a:rPr>
              <a:t>Emotion Regulation Group Therapy (ERGT)</a:t>
            </a:r>
          </a:p>
          <a:p>
            <a:r>
              <a:rPr lang="en-US" sz="1800" dirty="0">
                <a:solidFill>
                  <a:schemeClr val="tx1"/>
                </a:solidFill>
              </a:rPr>
              <a:t>BPD Compass</a:t>
            </a:r>
          </a:p>
          <a:p>
            <a:r>
              <a:rPr lang="en-US" sz="1800" dirty="0">
                <a:solidFill>
                  <a:schemeClr val="tx1"/>
                </a:solidFill>
              </a:rPr>
              <a:t>Motive-Oriented Therapeutic Relationship (MOTR) </a:t>
            </a:r>
          </a:p>
        </p:txBody>
      </p:sp>
      <p:sp>
        <p:nvSpPr>
          <p:cNvPr id="17" name="Title 6">
            <a:extLst>
              <a:ext uri="{FF2B5EF4-FFF2-40B4-BE49-F238E27FC236}">
                <a16:creationId xmlns:a16="http://schemas.microsoft.com/office/drawing/2014/main" id="{C933AEB7-D4F0-1A14-2550-BD3888443657}"/>
              </a:ext>
            </a:extLst>
          </p:cNvPr>
          <p:cNvSpPr txBox="1">
            <a:spLocks/>
          </p:cNvSpPr>
          <p:nvPr/>
        </p:nvSpPr>
        <p:spPr>
          <a:xfrm>
            <a:off x="758825" y="388442"/>
            <a:ext cx="7626350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r>
              <a:rPr lang="en" dirty="0">
                <a:solidFill>
                  <a:schemeClr val="accent5"/>
                </a:solidFill>
              </a:rPr>
              <a:t>Evidence-Based Treatments for BPD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876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E4C12E3-29AD-404A-BBF8-4CCACEAF60D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57200" y="1074490"/>
            <a:ext cx="3938588" cy="3394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Psychodynamic foundation</a:t>
            </a:r>
            <a:r>
              <a:rPr lang="en-US" sz="2000" dirty="0"/>
              <a:t>:</a:t>
            </a:r>
          </a:p>
          <a:p>
            <a:r>
              <a:rPr lang="en-US" sz="1800" dirty="0"/>
              <a:t>Transference-focused psychotherapy (TFP)</a:t>
            </a:r>
          </a:p>
          <a:p>
            <a:r>
              <a:rPr lang="en-US" sz="1800" dirty="0"/>
              <a:t>Mentalization-based treatment (MBT)</a:t>
            </a:r>
          </a:p>
          <a:p>
            <a:r>
              <a:rPr lang="en-US" sz="1800" dirty="0"/>
              <a:t>General psychiatric management (GPM)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Dynamic deconstructive psychotherapy (DDP)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139700" indent="0">
              <a:buNone/>
            </a:pPr>
            <a:endParaRPr lang="en-US" sz="1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8F0AD71-E28C-49AB-8D5E-9DA1A029B8A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572000" y="1074490"/>
            <a:ext cx="4038600" cy="38544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u="sng" dirty="0"/>
              <a:t>Cognitive-behavioral foundation</a:t>
            </a:r>
            <a:r>
              <a:rPr lang="en-US" sz="2200" dirty="0"/>
              <a:t>:</a:t>
            </a:r>
          </a:p>
          <a:p>
            <a:r>
              <a:rPr lang="en-US" sz="1800" dirty="0"/>
              <a:t>Dialectical behavior therapy (DBT)</a:t>
            </a:r>
          </a:p>
          <a:p>
            <a:r>
              <a:rPr lang="en-US" sz="1800" dirty="0"/>
              <a:t>Schema therapy (ST)</a:t>
            </a:r>
          </a:p>
          <a:p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Cognitive analytic therapy (CAT)</a:t>
            </a:r>
          </a:p>
          <a:p>
            <a:pPr marL="139700" indent="0">
              <a:buNone/>
            </a:pPr>
            <a:endParaRPr lang="en-US" sz="1800" dirty="0"/>
          </a:p>
          <a:p>
            <a:pPr marL="139700" indent="0">
              <a:buNone/>
            </a:pPr>
            <a:r>
              <a:rPr lang="en-US" sz="2200" u="sng" dirty="0"/>
              <a:t>Adjunctive treatments</a:t>
            </a:r>
            <a:r>
              <a:rPr lang="en-US" sz="2200" dirty="0"/>
              <a:t>:</a:t>
            </a:r>
          </a:p>
          <a:p>
            <a:r>
              <a:rPr lang="en-US" sz="1800" dirty="0">
                <a:solidFill>
                  <a:schemeClr val="tx1"/>
                </a:solidFill>
              </a:rPr>
              <a:t>Systems Training for Emotional Predictability and Problem Solving (STEPPS)</a:t>
            </a:r>
          </a:p>
          <a:p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Emotion Regulation Group Therapy (ERGT)</a:t>
            </a:r>
          </a:p>
          <a:p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BPD Compass</a:t>
            </a:r>
          </a:p>
          <a:p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Motive-Oriented Therapeutic Relationship (MOTR)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E628D-F82D-4967-BB50-CBA7EB0285E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4767263"/>
            <a:ext cx="2057400" cy="274637"/>
          </a:xfrm>
        </p:spPr>
        <p:txBody>
          <a:bodyPr/>
          <a:lstStyle/>
          <a:p>
            <a:fld id="{26CAD989-23DE-1B4B-9BE3-1106221C0730}" type="slidenum">
              <a:rPr lang="en-US" smtClean="0"/>
              <a:t>8</a:t>
            </a:fld>
            <a:endParaRPr lang="en-US"/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7BE7394A-7DB9-88CA-FA43-87972804B6EC}"/>
              </a:ext>
            </a:extLst>
          </p:cNvPr>
          <p:cNvSpPr txBox="1">
            <a:spLocks/>
          </p:cNvSpPr>
          <p:nvPr/>
        </p:nvSpPr>
        <p:spPr>
          <a:xfrm>
            <a:off x="758825" y="388442"/>
            <a:ext cx="7626350" cy="57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Exo 2"/>
              <a:buNone/>
              <a:defRPr sz="2800" b="1" i="0" u="none" strike="noStrike" cap="none">
                <a:solidFill>
                  <a:schemeClr val="dk1"/>
                </a:solidFill>
                <a:latin typeface="Exo 2"/>
                <a:ea typeface="Exo 2"/>
                <a:cs typeface="Exo 2"/>
                <a:sym typeface="Exo 2"/>
              </a:defRPr>
            </a:lvl9pPr>
          </a:lstStyle>
          <a:p>
            <a:r>
              <a:rPr lang="en" dirty="0">
                <a:solidFill>
                  <a:schemeClr val="accent5"/>
                </a:solidFill>
              </a:rPr>
              <a:t>Evidence-Based Treatments for BPD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83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846EF-E4E8-5391-9EAC-2CFABDFA34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58825" y="513971"/>
            <a:ext cx="7626350" cy="573088"/>
          </a:xfrm>
        </p:spPr>
        <p:txBody>
          <a:bodyPr/>
          <a:lstStyle/>
          <a:p>
            <a:r>
              <a:rPr lang="en-US" sz="3200" dirty="0">
                <a:solidFill>
                  <a:schemeClr val="accent5"/>
                </a:solidFill>
              </a:rPr>
              <a:t>Dialectical Behavior Therapy (DBT)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F3C17-A296-502B-D345-D88F5B3AD4E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200150"/>
            <a:ext cx="5284381" cy="3394075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Theory: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Cognitive behavioral treatment based on dialectical and biosocial theory</a:t>
            </a:r>
            <a:endParaRPr lang="en-US" sz="2000" b="0" i="0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Goal of Treatment:</a:t>
            </a:r>
            <a:r>
              <a:rPr lang="en-US" sz="2000" b="0" i="0" dirty="0">
                <a:solidFill>
                  <a:schemeClr val="tx1"/>
                </a:solidFill>
                <a:effectLst/>
                <a:latin typeface="Barlow" panose="00000500000000000000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Barlow" panose="00000500000000000000" pitchFamily="2" charset="0"/>
              </a:rPr>
              <a:t>To change dysfunctional patterns of behavior, emotion, thinking, and relating, move towards a life worth living</a:t>
            </a:r>
            <a:endParaRPr lang="en-US" sz="2000" b="0" i="0" dirty="0">
              <a:solidFill>
                <a:schemeClr val="tx1"/>
              </a:solidFill>
              <a:effectLst/>
              <a:latin typeface="Barlow" panose="00000500000000000000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Techniques: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</a:t>
            </a:r>
            <a:r>
              <a:rPr lang="en-US" sz="2000" dirty="0">
                <a:solidFill>
                  <a:srgbClr val="0D0D0D"/>
                </a:solidFill>
                <a:latin typeface="Barlow" panose="00000500000000000000" pitchFamily="2" charset="0"/>
              </a:rPr>
              <a:t>S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kills training, target behaviors, diary card, chain analysis, active therapeutic collaboration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Format: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 </a:t>
            </a:r>
            <a:r>
              <a:rPr lang="en-US" sz="2000" dirty="0">
                <a:solidFill>
                  <a:srgbClr val="0D0D0D"/>
                </a:solidFill>
                <a:latin typeface="Barlow" panose="00000500000000000000" pitchFamily="2" charset="0"/>
              </a:rPr>
              <a:t>I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ndividual therapy sessions, group skills training, phone coaching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Length and Frequency: </a:t>
            </a:r>
            <a:r>
              <a:rPr lang="en-US" sz="2000" b="0" i="0" dirty="0">
                <a:solidFill>
                  <a:srgbClr val="0D0D0D"/>
                </a:solidFill>
                <a:effectLst/>
                <a:latin typeface="Barlow" panose="00000500000000000000" pitchFamily="2" charset="0"/>
              </a:rPr>
              <a:t>Typically 6 months to a year. Weekly individual sessions and groups.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DD30D-BC93-A4DE-BA95-B2F4039E399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7086600" y="4767263"/>
            <a:ext cx="2057400" cy="274637"/>
          </a:xfrm>
        </p:spPr>
        <p:txBody>
          <a:bodyPr/>
          <a:lstStyle/>
          <a:p>
            <a:fld id="{26CAD989-23DE-1B4B-9BE3-1106221C0730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34CA7B2-4F86-13A6-7493-B123DE64B2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0959274"/>
              </p:ext>
            </p:extLst>
          </p:nvPr>
        </p:nvGraphicFramePr>
        <p:xfrm>
          <a:off x="5141626" y="1566472"/>
          <a:ext cx="3447738" cy="2435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3" name="Graphic 22" descr="Scales of justice with solid fill">
            <a:extLst>
              <a:ext uri="{FF2B5EF4-FFF2-40B4-BE49-F238E27FC236}">
                <a16:creationId xmlns:a16="http://schemas.microsoft.com/office/drawing/2014/main" id="{D8492DB1-0E30-C998-19E0-1545F2A654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64313" y="2373872"/>
            <a:ext cx="574552" cy="754082"/>
          </a:xfrm>
          <a:prstGeom prst="rect">
            <a:avLst/>
          </a:prstGeom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198434805"/>
      </p:ext>
    </p:extLst>
  </p:cSld>
  <p:clrMapOvr>
    <a:masterClrMapping/>
  </p:clrMapOvr>
</p:sld>
</file>

<file path=ppt/theme/theme1.xml><?xml version="1.0" encoding="utf-8"?>
<a:theme xmlns:a="http://schemas.openxmlformats.org/drawingml/2006/main" name="Read a Road Map Week XL by Slidesgo">
  <a:themeElements>
    <a:clrScheme name="Simple Light">
      <a:dk1>
        <a:srgbClr val="302320"/>
      </a:dk1>
      <a:lt1>
        <a:srgbClr val="FFFFFF"/>
      </a:lt1>
      <a:dk2>
        <a:srgbClr val="50443F"/>
      </a:dk2>
      <a:lt2>
        <a:srgbClr val="FCF9F7"/>
      </a:lt2>
      <a:accent1>
        <a:srgbClr val="EBE5D8"/>
      </a:accent1>
      <a:accent2>
        <a:srgbClr val="C9C0AD"/>
      </a:accent2>
      <a:accent3>
        <a:srgbClr val="FFBA4C"/>
      </a:accent3>
      <a:accent4>
        <a:srgbClr val="F07E53"/>
      </a:accent4>
      <a:accent5>
        <a:srgbClr val="63B389"/>
      </a:accent5>
      <a:accent6>
        <a:srgbClr val="878E91"/>
      </a:accent6>
      <a:hlink>
        <a:srgbClr val="63B38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7142</TotalTime>
  <Words>2080</Words>
  <Application>Microsoft Office PowerPoint</Application>
  <PresentationFormat>On-screen Show (16:9)</PresentationFormat>
  <Paragraphs>246</Paragraphs>
  <Slides>31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Barlow</vt:lpstr>
      <vt:lpstr>Barlow Medium</vt:lpstr>
      <vt:lpstr>Calibri</vt:lpstr>
      <vt:lpstr>Courier New</vt:lpstr>
      <vt:lpstr>Exo 2</vt:lpstr>
      <vt:lpstr>Nunito</vt:lpstr>
      <vt:lpstr>Univers</vt:lpstr>
      <vt:lpstr>Read a Road Map Week XL by Slidesgo</vt:lpstr>
      <vt:lpstr>Pathways to Care  That Support  Recovery From BPD</vt:lpstr>
      <vt:lpstr>PowerPoint Presentation</vt:lpstr>
      <vt:lpstr>General Areas of Recovery</vt:lpstr>
      <vt:lpstr>Emotion Regulation</vt:lpstr>
      <vt:lpstr>Identity</vt:lpstr>
      <vt:lpstr>Relationships</vt:lpstr>
      <vt:lpstr>PowerPoint Presentation</vt:lpstr>
      <vt:lpstr>PowerPoint Presentation</vt:lpstr>
      <vt:lpstr>Dialectical Behavior Therapy (DBT)</vt:lpstr>
      <vt:lpstr>DBT Treatment Modes</vt:lpstr>
      <vt:lpstr>Learn DBT Skills Without “Doing” DBT</vt:lpstr>
      <vt:lpstr>Mentalization Based Treatment (MBT)</vt:lpstr>
      <vt:lpstr>MBT in Everyday Life</vt:lpstr>
      <vt:lpstr>Transference Focused Psychotherapy (TFP)</vt:lpstr>
      <vt:lpstr>TFP Interventions and Techniques</vt:lpstr>
      <vt:lpstr>TFP in Everyday Life</vt:lpstr>
      <vt:lpstr>Schema Therapy (ST) (aka Schema-Focused Therapy)</vt:lpstr>
      <vt:lpstr>Common Schema Modes in BPD</vt:lpstr>
      <vt:lpstr>ST in Everyday Life</vt:lpstr>
      <vt:lpstr>General Psychiatric Management (GPM) (aka Good Psychiatric Management)</vt:lpstr>
      <vt:lpstr>Systems Training for Emotional Predictability and Problem Solving (STEPPS)</vt:lpstr>
      <vt:lpstr>GPM &amp; STEPPS in Everyday Life</vt:lpstr>
      <vt:lpstr>Treatment Matching Model</vt:lpstr>
      <vt:lpstr>Stepped-Care Model</vt:lpstr>
      <vt:lpstr>Barriers to Evidence Based Treatments</vt:lpstr>
      <vt:lpstr>Find a therapist who is…</vt:lpstr>
      <vt:lpstr>Find a therapy that includes…</vt:lpstr>
      <vt:lpstr>Psychopharmacology for BPD</vt:lpstr>
      <vt:lpstr>Strategies to Optimize Recovery</vt:lpstr>
      <vt:lpstr>Strategies to Optimize Recovery</vt:lpstr>
      <vt:lpstr>Strategies to Optimize Recovery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to Care  That Support  Recovery From BPD</dc:title>
  <dc:creator>Alex</dc:creator>
  <cp:lastModifiedBy>Alex Stein</cp:lastModifiedBy>
  <cp:revision>4</cp:revision>
  <dcterms:modified xsi:type="dcterms:W3CDTF">2024-04-20T04:09:25Z</dcterms:modified>
</cp:coreProperties>
</file>